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14"/>
  </p:notesMasterIdLst>
  <p:sldIdLst>
    <p:sldId id="270" r:id="rId6"/>
    <p:sldId id="271" r:id="rId7"/>
    <p:sldId id="272" r:id="rId8"/>
    <p:sldId id="273" r:id="rId9"/>
    <p:sldId id="274" r:id="rId10"/>
    <p:sldId id="258" r:id="rId11"/>
    <p:sldId id="275" r:id="rId12"/>
    <p:sldId id="276" r:id="rId13"/>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006880"/>
    <a:srgbClr val="5F5F5F"/>
    <a:srgbClr val="C0C0C0"/>
    <a:srgbClr val="007B93"/>
    <a:srgbClr val="E76127"/>
    <a:srgbClr val="4BA3CF"/>
    <a:srgbClr val="00A9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057"/>
    <p:restoredTop sz="94749"/>
  </p:normalViewPr>
  <p:slideViewPr>
    <p:cSldViewPr snapToGrid="0" snapToObjects="1">
      <p:cViewPr varScale="1">
        <p:scale>
          <a:sx n="133" d="100"/>
          <a:sy n="133" d="100"/>
        </p:scale>
        <p:origin x="28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0C491-9322-1745-B789-221E64560B3A}" type="datetimeFigureOut">
              <a:rPr lang="en-US" smtClean="0"/>
              <a:t>3/25/2026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6B4872-3238-DD45-89A8-F484C763C200}" type="slidenum">
              <a:rPr lang="en-US" smtClean="0"/>
              <a:t>‹#›</a:t>
            </a:fld>
            <a:endParaRPr lang="en-US"/>
          </a:p>
        </p:txBody>
      </p:sp>
    </p:spTree>
    <p:extLst>
      <p:ext uri="{BB962C8B-B14F-4D97-AF65-F5344CB8AC3E}">
        <p14:creationId xmlns:p14="http://schemas.microsoft.com/office/powerpoint/2010/main" val="3972870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Without the Pathways, things are unclear for staff and supervisors.  Some staff miss critical training and experiences we think they’ve had, language they know, behaviors we hope they do on campus </a:t>
            </a:r>
            <a:r>
              <a:rPr lang="en-US"/>
              <a:t>that</a:t>
            </a:r>
            <a:r>
              <a:rPr lang="en-US" sz="1200" kern="1200">
                <a:solidFill>
                  <a:schemeClr val="tx1"/>
                </a:solidFill>
                <a:effectLst/>
                <a:latin typeface="+mn-lt"/>
                <a:ea typeface="+mn-ea"/>
                <a:cs typeface="+mn-cs"/>
              </a:rPr>
              <a:t> contribute to a healthy chapter.  The Essence of the Field Development Big Rock is address this. How could we help every single person—no matter where they serve—get the foundation they need to thrive. Where we stop choosing between practical skills and deep formation, and instead give them both. Because when our people are truly equipped—both in their hands-on ministry and in their theological rootedness—everything changes</a:t>
            </a:r>
            <a:endParaRPr lang="en-US"/>
          </a:p>
        </p:txBody>
      </p:sp>
      <p:sp>
        <p:nvSpPr>
          <p:cNvPr id="4" name="Slide Number Placeholder 3"/>
          <p:cNvSpPr>
            <a:spLocks noGrp="1"/>
          </p:cNvSpPr>
          <p:nvPr>
            <p:ph type="sldNum" sz="quarter" idx="5"/>
          </p:nvPr>
        </p:nvSpPr>
        <p:spPr/>
        <p:txBody>
          <a:bodyPr/>
          <a:lstStyle/>
          <a:p>
            <a:fld id="{299D68AA-99FD-594B-BFDD-F77E50BAE4B6}" type="slidenum">
              <a:rPr lang="en-US" smtClean="0"/>
              <a:t>1</a:t>
            </a:fld>
            <a:endParaRPr lang="en-US"/>
          </a:p>
        </p:txBody>
      </p:sp>
    </p:spTree>
    <p:extLst>
      <p:ext uri="{BB962C8B-B14F-4D97-AF65-F5344CB8AC3E}">
        <p14:creationId xmlns:p14="http://schemas.microsoft.com/office/powerpoint/2010/main" val="1989423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This isn't about adding more training. It's about honoring where people are, respecting regional uniqueness, and ensuring no one is left behind. It's about moving from surviving to thriving, from fragmented to unified, from hoping people figure it out to knowing they're ready. When we get this right, we don't just develop better staff. We multiply fruitfulness across our entire movement. That's what's ahead of us—and that's what we're building together.</a:t>
            </a:r>
          </a:p>
          <a:p>
            <a:endParaRPr lang="en-US"/>
          </a:p>
        </p:txBody>
      </p:sp>
      <p:sp>
        <p:nvSpPr>
          <p:cNvPr id="4" name="Slide Number Placeholder 3"/>
          <p:cNvSpPr>
            <a:spLocks noGrp="1"/>
          </p:cNvSpPr>
          <p:nvPr>
            <p:ph type="sldNum" sz="quarter" idx="5"/>
          </p:nvPr>
        </p:nvSpPr>
        <p:spPr/>
        <p:txBody>
          <a:bodyPr/>
          <a:lstStyle/>
          <a:p>
            <a:fld id="{299D68AA-99FD-594B-BFDD-F77E50BAE4B6}" type="slidenum">
              <a:rPr lang="en-US" smtClean="0"/>
              <a:t>2</a:t>
            </a:fld>
            <a:endParaRPr lang="en-US"/>
          </a:p>
        </p:txBody>
      </p:sp>
    </p:spTree>
    <p:extLst>
      <p:ext uri="{BB962C8B-B14F-4D97-AF65-F5344CB8AC3E}">
        <p14:creationId xmlns:p14="http://schemas.microsoft.com/office/powerpoint/2010/main" val="439933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28991" y="841772"/>
            <a:ext cx="6858000" cy="1790700"/>
          </a:xfrm>
        </p:spPr>
        <p:txBody>
          <a:bodyPr anchor="b"/>
          <a:lstStyle>
            <a:lvl1pPr algn="l">
              <a:defRPr sz="4500" b="1" i="0">
                <a:latin typeface="Avenir LT Std 55 Roman" charset="0"/>
                <a:ea typeface="Avenir LT Std 55 Roman" charset="0"/>
                <a:cs typeface="Avenir LT Std 55 Roman" charset="0"/>
              </a:defRPr>
            </a:lvl1pPr>
          </a:lstStyle>
          <a:p>
            <a:r>
              <a:rPr lang="en-US" dirty="0"/>
              <a:t>CLICK TO EDIT MASTER TITLE STYLE</a:t>
            </a:r>
          </a:p>
        </p:txBody>
      </p:sp>
      <p:sp>
        <p:nvSpPr>
          <p:cNvPr id="3" name="Subtitle 2"/>
          <p:cNvSpPr>
            <a:spLocks noGrp="1"/>
          </p:cNvSpPr>
          <p:nvPr>
            <p:ph type="subTitle" idx="1"/>
          </p:nvPr>
        </p:nvSpPr>
        <p:spPr>
          <a:xfrm>
            <a:off x="928991" y="2571137"/>
            <a:ext cx="6858000" cy="1502604"/>
          </a:xfrm>
        </p:spPr>
        <p:txBody>
          <a:bodyPr/>
          <a:lstStyle>
            <a:lvl1pPr marL="0" indent="0" algn="l">
              <a:buNone/>
              <a:defRPr sz="1800" b="0" i="0">
                <a:solidFill>
                  <a:srgbClr val="333333"/>
                </a:solidFill>
                <a:latin typeface="Avenir LT Std 35 Light" charset="0"/>
                <a:ea typeface="Avenir LT Std 35 Light" charset="0"/>
                <a:cs typeface="Avenir LT Std 35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2215" y="740568"/>
            <a:ext cx="2949178" cy="802481"/>
          </a:xfrm>
        </p:spPr>
        <p:txBody>
          <a:bodyPr anchor="t"/>
          <a:lstStyle>
            <a:lvl1pPr>
              <a:defRPr sz="2400" b="1" i="0">
                <a:latin typeface="Avenir LT Std 55 Roman" charset="0"/>
                <a:ea typeface="Avenir LT Std 55 Roman" charset="0"/>
                <a:cs typeface="Avenir LT Std 55 Roman" charset="0"/>
              </a:defRPr>
            </a:lvl1pPr>
          </a:lstStyle>
          <a:p>
            <a:r>
              <a:rPr lang="en-US" dirty="0"/>
              <a:t>CLICK TO EDIT MASTER TITLE STYLE</a:t>
            </a:r>
          </a:p>
        </p:txBody>
      </p:sp>
      <p:sp>
        <p:nvSpPr>
          <p:cNvPr id="3" name="Picture Placeholder 2"/>
          <p:cNvSpPr>
            <a:spLocks noGrp="1" noChangeAspect="1"/>
          </p:cNvSpPr>
          <p:nvPr>
            <p:ph type="pic" idx="1"/>
          </p:nvPr>
        </p:nvSpPr>
        <p:spPr>
          <a:xfrm>
            <a:off x="4159765" y="740569"/>
            <a:ext cx="45367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902215" y="1543050"/>
            <a:ext cx="2949178" cy="2858691"/>
          </a:xfrm>
        </p:spPr>
        <p:txBody>
          <a:bodyPr>
            <a:normAutofit/>
          </a:bodyPr>
          <a:lstStyle>
            <a:lvl1pPr marL="0" indent="0">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705971"/>
            <a:ext cx="1971675" cy="392675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705971"/>
            <a:ext cx="5800725" cy="39267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28991" y="841772"/>
            <a:ext cx="6858000" cy="1790700"/>
          </a:xfrm>
        </p:spPr>
        <p:txBody>
          <a:bodyPr anchor="b"/>
          <a:lstStyle>
            <a:lvl1pPr algn="l">
              <a:defRPr sz="4500" b="1" i="0">
                <a:latin typeface="Avenir LT Std 55 Roman" charset="0"/>
                <a:ea typeface="Avenir LT Std 55 Roman" charset="0"/>
                <a:cs typeface="Avenir LT Std 55 Roman" charset="0"/>
              </a:defRPr>
            </a:lvl1pPr>
          </a:lstStyle>
          <a:p>
            <a:r>
              <a:rPr lang="en-US" dirty="0"/>
              <a:t>CLICK TO EDIT MASTER TITLE STYLE</a:t>
            </a:r>
          </a:p>
        </p:txBody>
      </p:sp>
      <p:sp>
        <p:nvSpPr>
          <p:cNvPr id="3" name="Subtitle 2"/>
          <p:cNvSpPr>
            <a:spLocks noGrp="1"/>
          </p:cNvSpPr>
          <p:nvPr>
            <p:ph type="subTitle" idx="1"/>
          </p:nvPr>
        </p:nvSpPr>
        <p:spPr>
          <a:xfrm>
            <a:off x="928991" y="2548652"/>
            <a:ext cx="6858000" cy="1502604"/>
          </a:xfrm>
        </p:spPr>
        <p:txBody>
          <a:bodyPr/>
          <a:lstStyle>
            <a:lvl1pPr marL="0" indent="0" algn="l">
              <a:buNone/>
              <a:defRPr sz="1800" b="0" i="0">
                <a:latin typeface="Avenir LT Std 35 Light" charset="0"/>
                <a:ea typeface="Avenir LT Std 35 Light" charset="0"/>
                <a:cs typeface="Avenir LT Std 35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749602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843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5990" y="1282304"/>
            <a:ext cx="7886700" cy="2139553"/>
          </a:xfrm>
        </p:spPr>
        <p:txBody>
          <a:bodyPr anchor="b"/>
          <a:lstStyle>
            <a:lvl1pPr>
              <a:defRPr sz="4500" b="1" i="0">
                <a:latin typeface="Avenir LT Std 55 Roman" charset="0"/>
                <a:ea typeface="Avenir LT Std 55 Roman" charset="0"/>
                <a:cs typeface="Avenir LT Std 55 Roman" charset="0"/>
              </a:defRPr>
            </a:lvl1pPr>
          </a:lstStyle>
          <a:p>
            <a:r>
              <a:rPr lang="en-US" dirty="0"/>
              <a:t>CLICK TO EDIT MASTER TITLE STYLE</a:t>
            </a:r>
          </a:p>
        </p:txBody>
      </p:sp>
      <p:sp>
        <p:nvSpPr>
          <p:cNvPr id="3" name="Text Placeholder 2"/>
          <p:cNvSpPr>
            <a:spLocks noGrp="1"/>
          </p:cNvSpPr>
          <p:nvPr>
            <p:ph type="body" idx="1"/>
          </p:nvPr>
        </p:nvSpPr>
        <p:spPr>
          <a:xfrm>
            <a:off x="905990" y="3323959"/>
            <a:ext cx="7886700" cy="136141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5487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3994" y="728187"/>
            <a:ext cx="7763078" cy="526682"/>
          </a:xfrm>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
        <p:nvSpPr>
          <p:cNvPr id="3" name="Content Placeholder 2"/>
          <p:cNvSpPr>
            <a:spLocks noGrp="1"/>
          </p:cNvSpPr>
          <p:nvPr>
            <p:ph sz="half" idx="1"/>
          </p:nvPr>
        </p:nvSpPr>
        <p:spPr>
          <a:xfrm>
            <a:off x="904672" y="1369219"/>
            <a:ext cx="3706239"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451EA268-D24C-1340-AFBE-67C2A481D91C}"/>
              </a:ext>
            </a:extLst>
          </p:cNvPr>
          <p:cNvSpPr>
            <a:spLocks noGrp="1"/>
          </p:cNvSpPr>
          <p:nvPr>
            <p:ph sz="half" idx="10"/>
          </p:nvPr>
        </p:nvSpPr>
        <p:spPr>
          <a:xfrm>
            <a:off x="4970833" y="1369219"/>
            <a:ext cx="3706239"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5384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21670" y="650360"/>
            <a:ext cx="7755402" cy="610512"/>
          </a:xfrm>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
        <p:nvSpPr>
          <p:cNvPr id="3" name="Text Placeholder 2"/>
          <p:cNvSpPr>
            <a:spLocks noGrp="1"/>
          </p:cNvSpPr>
          <p:nvPr>
            <p:ph type="body" idx="1"/>
          </p:nvPr>
        </p:nvSpPr>
        <p:spPr>
          <a:xfrm>
            <a:off x="921671" y="1260872"/>
            <a:ext cx="369896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21671" y="1878806"/>
            <a:ext cx="369896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11D22C12-3EEB-6949-BDC5-F2AEC08A7168}"/>
              </a:ext>
            </a:extLst>
          </p:cNvPr>
          <p:cNvSpPr>
            <a:spLocks noGrp="1"/>
          </p:cNvSpPr>
          <p:nvPr>
            <p:ph type="body" idx="10"/>
          </p:nvPr>
        </p:nvSpPr>
        <p:spPr>
          <a:xfrm>
            <a:off x="4978105" y="1260872"/>
            <a:ext cx="369896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Content Placeholder 3">
            <a:extLst>
              <a:ext uri="{FF2B5EF4-FFF2-40B4-BE49-F238E27FC236}">
                <a16:creationId xmlns:a16="http://schemas.microsoft.com/office/drawing/2014/main" id="{4D082441-F5A2-7049-85CD-D38ED7A55E5B}"/>
              </a:ext>
            </a:extLst>
          </p:cNvPr>
          <p:cNvSpPr>
            <a:spLocks noGrp="1"/>
          </p:cNvSpPr>
          <p:nvPr>
            <p:ph sz="half" idx="11"/>
          </p:nvPr>
        </p:nvSpPr>
        <p:spPr>
          <a:xfrm>
            <a:off x="4978105" y="1878806"/>
            <a:ext cx="369896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5574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Tree>
    <p:extLst>
      <p:ext uri="{BB962C8B-B14F-4D97-AF65-F5344CB8AC3E}">
        <p14:creationId xmlns:p14="http://schemas.microsoft.com/office/powerpoint/2010/main" val="4035580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131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054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38213" y="740569"/>
            <a:ext cx="2949178" cy="802481"/>
          </a:xfrm>
        </p:spPr>
        <p:txBody>
          <a:bodyPr anchor="t"/>
          <a:lstStyle>
            <a:lvl1pPr>
              <a:defRPr sz="2400" b="1" i="0">
                <a:latin typeface="Avenir LT Std 55 Roman" charset="0"/>
                <a:ea typeface="Avenir LT Std 55 Roman" charset="0"/>
                <a:cs typeface="Avenir LT Std 55 Roman" charset="0"/>
              </a:defRPr>
            </a:lvl1pPr>
          </a:lstStyle>
          <a:p>
            <a:r>
              <a:rPr lang="en-US" dirty="0"/>
              <a:t>CLICK TO EDIT MASTER TITLE STYLE</a:t>
            </a:r>
          </a:p>
        </p:txBody>
      </p:sp>
      <p:sp>
        <p:nvSpPr>
          <p:cNvPr id="3" name="Content Placeholder 2"/>
          <p:cNvSpPr>
            <a:spLocks noGrp="1"/>
          </p:cNvSpPr>
          <p:nvPr>
            <p:ph idx="1"/>
          </p:nvPr>
        </p:nvSpPr>
        <p:spPr>
          <a:xfrm>
            <a:off x="4231531" y="740569"/>
            <a:ext cx="4464997"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38213" y="1543050"/>
            <a:ext cx="2949178" cy="2858691"/>
          </a:xfrm>
        </p:spPr>
        <p:txBody>
          <a:bodyPr>
            <a:normAutofit/>
          </a:bodyPr>
          <a:lstStyle>
            <a:lvl1pPr marL="0" indent="0">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2384716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2215" y="740568"/>
            <a:ext cx="2949178" cy="802481"/>
          </a:xfrm>
        </p:spPr>
        <p:txBody>
          <a:bodyPr anchor="t"/>
          <a:lstStyle>
            <a:lvl1pPr>
              <a:defRPr sz="2400" b="1" i="0">
                <a:latin typeface="Avenir LT Std 55 Roman" charset="0"/>
                <a:ea typeface="Avenir LT Std 55 Roman" charset="0"/>
                <a:cs typeface="Avenir LT Std 55 Roman" charset="0"/>
              </a:defRPr>
            </a:lvl1pPr>
          </a:lstStyle>
          <a:p>
            <a:r>
              <a:rPr lang="en-US" dirty="0"/>
              <a:t>CLICK TO EDIT MASTER TITLE STYLE</a:t>
            </a:r>
          </a:p>
        </p:txBody>
      </p:sp>
      <p:sp>
        <p:nvSpPr>
          <p:cNvPr id="3" name="Picture Placeholder 2"/>
          <p:cNvSpPr>
            <a:spLocks noGrp="1" noChangeAspect="1"/>
          </p:cNvSpPr>
          <p:nvPr>
            <p:ph type="pic" idx="1"/>
          </p:nvPr>
        </p:nvSpPr>
        <p:spPr>
          <a:xfrm>
            <a:off x="4159765" y="740569"/>
            <a:ext cx="45367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02215" y="1543050"/>
            <a:ext cx="2949178" cy="2858691"/>
          </a:xfrm>
        </p:spPr>
        <p:txBody>
          <a:bodyPr>
            <a:normAutofit/>
          </a:bodyPr>
          <a:lstStyle>
            <a:lvl1pPr marL="0" indent="0">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1052287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93268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705971"/>
            <a:ext cx="1971675" cy="392675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705971"/>
            <a:ext cx="5800725" cy="39267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0655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5990" y="1282304"/>
            <a:ext cx="7886700" cy="2139553"/>
          </a:xfrm>
        </p:spPr>
        <p:txBody>
          <a:bodyPr anchor="b"/>
          <a:lstStyle>
            <a:lvl1pPr>
              <a:defRPr sz="4500" b="1" i="0">
                <a:latin typeface="Avenir LT Std 55 Roman" charset="0"/>
                <a:ea typeface="Avenir LT Std 55 Roman" charset="0"/>
                <a:cs typeface="Avenir LT Std 55 Roman" charset="0"/>
              </a:defRPr>
            </a:lvl1pPr>
          </a:lstStyle>
          <a:p>
            <a:r>
              <a:rPr lang="en-US" dirty="0"/>
              <a:t>CLICK TO EDIT MASTER TITLE STYLE</a:t>
            </a:r>
          </a:p>
        </p:txBody>
      </p:sp>
      <p:sp>
        <p:nvSpPr>
          <p:cNvPr id="3" name="Text Placeholder 2"/>
          <p:cNvSpPr>
            <a:spLocks noGrp="1"/>
          </p:cNvSpPr>
          <p:nvPr>
            <p:ph type="body" idx="1"/>
          </p:nvPr>
        </p:nvSpPr>
        <p:spPr>
          <a:xfrm>
            <a:off x="905990" y="3385841"/>
            <a:ext cx="7886700" cy="1237654"/>
          </a:xfrm>
        </p:spPr>
        <p:txBody>
          <a:bodyPr/>
          <a:lstStyle>
            <a:lvl1pPr marL="0" indent="0">
              <a:buNone/>
              <a:defRPr sz="1800">
                <a:solidFill>
                  <a:srgbClr val="33333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3994" y="728187"/>
            <a:ext cx="7763078" cy="526682"/>
          </a:xfrm>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
        <p:nvSpPr>
          <p:cNvPr id="3" name="Content Placeholder 2"/>
          <p:cNvSpPr>
            <a:spLocks noGrp="1"/>
          </p:cNvSpPr>
          <p:nvPr>
            <p:ph sz="half" idx="1"/>
          </p:nvPr>
        </p:nvSpPr>
        <p:spPr>
          <a:xfrm>
            <a:off x="904672" y="1369219"/>
            <a:ext cx="3706239"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451EA268-D24C-1340-AFBE-67C2A481D91C}"/>
              </a:ext>
            </a:extLst>
          </p:cNvPr>
          <p:cNvSpPr>
            <a:spLocks noGrp="1"/>
          </p:cNvSpPr>
          <p:nvPr>
            <p:ph sz="half" idx="10"/>
          </p:nvPr>
        </p:nvSpPr>
        <p:spPr>
          <a:xfrm>
            <a:off x="4970833" y="1369219"/>
            <a:ext cx="3706239"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21670" y="650360"/>
            <a:ext cx="7755402" cy="610512"/>
          </a:xfrm>
        </p:spPr>
        <p:txBody>
          <a:bodyPr anchor="b"/>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
        <p:nvSpPr>
          <p:cNvPr id="3" name="Text Placeholder 2"/>
          <p:cNvSpPr>
            <a:spLocks noGrp="1"/>
          </p:cNvSpPr>
          <p:nvPr>
            <p:ph type="body" idx="1"/>
          </p:nvPr>
        </p:nvSpPr>
        <p:spPr>
          <a:xfrm>
            <a:off x="921671" y="1260872"/>
            <a:ext cx="369896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21671" y="1878806"/>
            <a:ext cx="369896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11D22C12-3EEB-6949-BDC5-F2AEC08A7168}"/>
              </a:ext>
            </a:extLst>
          </p:cNvPr>
          <p:cNvSpPr>
            <a:spLocks noGrp="1"/>
          </p:cNvSpPr>
          <p:nvPr>
            <p:ph type="body" idx="10"/>
          </p:nvPr>
        </p:nvSpPr>
        <p:spPr>
          <a:xfrm>
            <a:off x="4978105" y="1260872"/>
            <a:ext cx="369896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Content Placeholder 3">
            <a:extLst>
              <a:ext uri="{FF2B5EF4-FFF2-40B4-BE49-F238E27FC236}">
                <a16:creationId xmlns:a16="http://schemas.microsoft.com/office/drawing/2014/main" id="{4D082441-F5A2-7049-85CD-D38ED7A55E5B}"/>
              </a:ext>
            </a:extLst>
          </p:cNvPr>
          <p:cNvSpPr>
            <a:spLocks noGrp="1"/>
          </p:cNvSpPr>
          <p:nvPr>
            <p:ph sz="half" idx="11"/>
          </p:nvPr>
        </p:nvSpPr>
        <p:spPr>
          <a:xfrm>
            <a:off x="4978105" y="1878806"/>
            <a:ext cx="369896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326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38213" y="740569"/>
            <a:ext cx="2949178" cy="802481"/>
          </a:xfrm>
        </p:spPr>
        <p:txBody>
          <a:bodyPr anchor="t"/>
          <a:lstStyle>
            <a:lvl1pPr>
              <a:defRPr sz="2400" b="1" i="0">
                <a:latin typeface="Avenir LT Std 55 Roman" charset="0"/>
                <a:ea typeface="Avenir LT Std 55 Roman" charset="0"/>
                <a:cs typeface="Avenir LT Std 55 Roman" charset="0"/>
              </a:defRPr>
            </a:lvl1pPr>
          </a:lstStyle>
          <a:p>
            <a:r>
              <a:rPr lang="en-US" dirty="0"/>
              <a:t>CLICK TO EDIT MASTER TITLE STYLE</a:t>
            </a:r>
          </a:p>
        </p:txBody>
      </p:sp>
      <p:sp>
        <p:nvSpPr>
          <p:cNvPr id="3" name="Content Placeholder 2"/>
          <p:cNvSpPr>
            <a:spLocks noGrp="1"/>
          </p:cNvSpPr>
          <p:nvPr>
            <p:ph idx="1"/>
          </p:nvPr>
        </p:nvSpPr>
        <p:spPr>
          <a:xfrm>
            <a:off x="4231531" y="740569"/>
            <a:ext cx="4464997"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38213" y="1543050"/>
            <a:ext cx="2949178" cy="2858691"/>
          </a:xfrm>
        </p:spPr>
        <p:txBody>
          <a:bodyPr>
            <a:normAutofit/>
          </a:bodyPr>
          <a:lstStyle>
            <a:lvl1pPr marL="0" indent="0">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3450" y="728187"/>
            <a:ext cx="7763078" cy="526682"/>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933450" y="1369219"/>
            <a:ext cx="7763078"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06457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84" r:id="rId7"/>
    <p:sldLayoutId id="2147483667" r:id="rId8"/>
    <p:sldLayoutId id="2147483668" r:id="rId9"/>
    <p:sldLayoutId id="2147483669" r:id="rId10"/>
    <p:sldLayoutId id="2147483670" r:id="rId11"/>
    <p:sldLayoutId id="2147483671" r:id="rId12"/>
  </p:sldLayoutIdLst>
  <p:txStyles>
    <p:titleStyle>
      <a:lvl1pPr algn="l" defTabSz="685800" rtl="0" eaLnBrk="1" latinLnBrk="0" hangingPunct="1">
        <a:lnSpc>
          <a:spcPct val="90000"/>
        </a:lnSpc>
        <a:spcBef>
          <a:spcPct val="0"/>
        </a:spcBef>
        <a:buNone/>
        <a:defRPr sz="3200" b="1" i="0" kern="1200" cap="all" baseline="0">
          <a:solidFill>
            <a:srgbClr val="006880"/>
          </a:solidFill>
          <a:latin typeface="Avenir LT Std 55 Roman" panose="020B0503020203020204" pitchFamily="34" charset="77"/>
          <a:ea typeface="Avenir LT Std 55 Roman" panose="020B0503020203020204" pitchFamily="34" charset="77"/>
          <a:cs typeface="Avenir LT Std 55 Roman" panose="020B0503020203020204" pitchFamily="34" charset="77"/>
        </a:defRPr>
      </a:lvl1pPr>
    </p:titleStyle>
    <p:bodyStyle>
      <a:lvl1pPr marL="171450" indent="-171450" algn="l" defTabSz="685800" rtl="0" eaLnBrk="1" latinLnBrk="0" hangingPunct="1">
        <a:lnSpc>
          <a:spcPct val="90000"/>
        </a:lnSpc>
        <a:spcBef>
          <a:spcPts val="750"/>
        </a:spcBef>
        <a:buClr>
          <a:srgbClr val="E76127"/>
        </a:buClr>
        <a:buFont typeface="Arial" panose="020B0604020202020204" pitchFamily="34" charset="0"/>
        <a:buChar char="•"/>
        <a:defRPr sz="2400" b="0" i="0" kern="1200">
          <a:solidFill>
            <a:srgbClr val="333333"/>
          </a:solidFill>
          <a:latin typeface="Avenir LT Std 35 Light" charset="0"/>
          <a:ea typeface="Avenir LT Std 35 Light" charset="0"/>
          <a:cs typeface="Avenir LT Std 35 Light" charset="0"/>
        </a:defRPr>
      </a:lvl1pPr>
      <a:lvl2pPr marL="514350" indent="-171450" algn="l" defTabSz="685800" rtl="0" eaLnBrk="1" latinLnBrk="0" hangingPunct="1">
        <a:lnSpc>
          <a:spcPct val="90000"/>
        </a:lnSpc>
        <a:spcBef>
          <a:spcPts val="375"/>
        </a:spcBef>
        <a:buClr>
          <a:srgbClr val="E76127"/>
        </a:buClr>
        <a:buFont typeface="Arial" panose="020B0604020202020204" pitchFamily="34" charset="0"/>
        <a:buChar char="•"/>
        <a:defRPr sz="2000" b="0" i="0" kern="1200">
          <a:solidFill>
            <a:srgbClr val="333333"/>
          </a:solidFill>
          <a:latin typeface="Avenir LT Std 35 Light" charset="0"/>
          <a:ea typeface="Avenir LT Std 35 Light" charset="0"/>
          <a:cs typeface="Avenir LT Std 35 Light" charset="0"/>
        </a:defRPr>
      </a:lvl2pPr>
      <a:lvl3pPr marL="857250" indent="-171450" algn="l" defTabSz="685800" rtl="0" eaLnBrk="1" latinLnBrk="0" hangingPunct="1">
        <a:lnSpc>
          <a:spcPct val="90000"/>
        </a:lnSpc>
        <a:spcBef>
          <a:spcPts val="375"/>
        </a:spcBef>
        <a:buClr>
          <a:srgbClr val="E76127"/>
        </a:buClr>
        <a:buFont typeface="Arial" panose="020B0604020202020204" pitchFamily="34" charset="0"/>
        <a:buChar char="•"/>
        <a:defRPr sz="1800" b="0" i="0" kern="1200">
          <a:solidFill>
            <a:srgbClr val="333333"/>
          </a:solidFill>
          <a:latin typeface="Avenir LT Std 35 Light" charset="0"/>
          <a:ea typeface="Avenir LT Std 35 Light" charset="0"/>
          <a:cs typeface="Avenir LT Std 35 Light" charset="0"/>
        </a:defRPr>
      </a:lvl3pPr>
      <a:lvl4pPr marL="1200150" indent="-171450" algn="l" defTabSz="685800" rtl="0" eaLnBrk="1" latinLnBrk="0" hangingPunct="1">
        <a:lnSpc>
          <a:spcPct val="90000"/>
        </a:lnSpc>
        <a:spcBef>
          <a:spcPts val="375"/>
        </a:spcBef>
        <a:buClr>
          <a:srgbClr val="E76127"/>
        </a:buClr>
        <a:buFont typeface="Arial" panose="020B0604020202020204" pitchFamily="34" charset="0"/>
        <a:buChar char="•"/>
        <a:defRPr sz="1600" b="0" i="0" kern="1200">
          <a:solidFill>
            <a:srgbClr val="333333"/>
          </a:solidFill>
          <a:latin typeface="Avenir LT Std 35 Light" charset="0"/>
          <a:ea typeface="Avenir LT Std 35 Light" charset="0"/>
          <a:cs typeface="Avenir LT Std 35 Light" charset="0"/>
        </a:defRPr>
      </a:lvl4pPr>
      <a:lvl5pPr marL="1543050" indent="-171450" algn="l" defTabSz="685800" rtl="0" eaLnBrk="1" latinLnBrk="0" hangingPunct="1">
        <a:lnSpc>
          <a:spcPct val="90000"/>
        </a:lnSpc>
        <a:spcBef>
          <a:spcPts val="375"/>
        </a:spcBef>
        <a:buClr>
          <a:srgbClr val="E76127"/>
        </a:buClr>
        <a:buFont typeface="Arial" panose="020B0604020202020204" pitchFamily="34" charset="0"/>
        <a:buChar char="•"/>
        <a:defRPr sz="1400" b="0" i="0" kern="1200">
          <a:solidFill>
            <a:srgbClr val="333333"/>
          </a:solidFill>
          <a:latin typeface="Avenir LT Std 35 Light" charset="0"/>
          <a:ea typeface="Avenir LT Std 35 Light" charset="0"/>
          <a:cs typeface="Avenir LT Std 35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3450" y="728187"/>
            <a:ext cx="7763078" cy="526682"/>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933450" y="1369219"/>
            <a:ext cx="7763078"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96760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85" r:id="rId7"/>
    <p:sldLayoutId id="2147483679" r:id="rId8"/>
    <p:sldLayoutId id="2147483680" r:id="rId9"/>
    <p:sldLayoutId id="2147483681" r:id="rId10"/>
    <p:sldLayoutId id="2147483682" r:id="rId11"/>
    <p:sldLayoutId id="2147483683" r:id="rId12"/>
  </p:sldLayoutIdLst>
  <p:txStyles>
    <p:titleStyle>
      <a:lvl1pPr algn="l" defTabSz="685800" rtl="0" eaLnBrk="1" latinLnBrk="0" hangingPunct="1">
        <a:lnSpc>
          <a:spcPct val="90000"/>
        </a:lnSpc>
        <a:spcBef>
          <a:spcPct val="0"/>
        </a:spcBef>
        <a:buNone/>
        <a:defRPr sz="3200" b="1" i="0" kern="1200">
          <a:solidFill>
            <a:schemeClr val="bg1"/>
          </a:solidFill>
          <a:latin typeface="Avenir LT Std 55 Roman" panose="020B0503020203020204" pitchFamily="34" charset="77"/>
          <a:ea typeface="Avenir LT Std 55 Roman" panose="020B0503020203020204" pitchFamily="34" charset="77"/>
          <a:cs typeface="Avenir LT Std 55 Roman" panose="020B0503020203020204" pitchFamily="34" charset="77"/>
        </a:defRPr>
      </a:lvl1pPr>
    </p:titleStyle>
    <p:bodyStyle>
      <a:lvl1pPr marL="171450" indent="-171450" algn="l" defTabSz="685800" rtl="0" eaLnBrk="1" latinLnBrk="0" hangingPunct="1">
        <a:lnSpc>
          <a:spcPct val="90000"/>
        </a:lnSpc>
        <a:spcBef>
          <a:spcPts val="750"/>
        </a:spcBef>
        <a:buClr>
          <a:schemeClr val="bg1"/>
        </a:buClr>
        <a:buFont typeface="Arial" panose="020B0604020202020204" pitchFamily="34" charset="0"/>
        <a:buChar char="•"/>
        <a:defRPr sz="2400" b="0" i="0" kern="1200">
          <a:solidFill>
            <a:schemeClr val="bg1"/>
          </a:solidFill>
          <a:latin typeface="Avenir LT Std 35 Light" charset="0"/>
          <a:ea typeface="Avenir LT Std 35 Light" charset="0"/>
          <a:cs typeface="Avenir LT Std 35 Light" charset="0"/>
        </a:defRPr>
      </a:lvl1pPr>
      <a:lvl2pPr marL="514350" indent="-171450" algn="l" defTabSz="685800" rtl="0" eaLnBrk="1" latinLnBrk="0" hangingPunct="1">
        <a:lnSpc>
          <a:spcPct val="90000"/>
        </a:lnSpc>
        <a:spcBef>
          <a:spcPts val="375"/>
        </a:spcBef>
        <a:buClr>
          <a:schemeClr val="bg1"/>
        </a:buClr>
        <a:buFont typeface="Arial" panose="020B0604020202020204" pitchFamily="34" charset="0"/>
        <a:buChar char="•"/>
        <a:defRPr sz="2000" b="0" i="0" kern="1200">
          <a:solidFill>
            <a:schemeClr val="bg1"/>
          </a:solidFill>
          <a:latin typeface="Avenir LT Std 35 Light" charset="0"/>
          <a:ea typeface="Avenir LT Std 35 Light" charset="0"/>
          <a:cs typeface="Avenir LT Std 35 Light" charset="0"/>
        </a:defRPr>
      </a:lvl2pPr>
      <a:lvl3pPr marL="857250" indent="-171450" algn="l" defTabSz="685800" rtl="0" eaLnBrk="1" latinLnBrk="0" hangingPunct="1">
        <a:lnSpc>
          <a:spcPct val="90000"/>
        </a:lnSpc>
        <a:spcBef>
          <a:spcPts val="375"/>
        </a:spcBef>
        <a:buClr>
          <a:schemeClr val="bg1"/>
        </a:buClr>
        <a:buFont typeface="Arial" panose="020B0604020202020204" pitchFamily="34" charset="0"/>
        <a:buChar char="•"/>
        <a:defRPr sz="1800" b="0" i="0" kern="1200">
          <a:solidFill>
            <a:schemeClr val="bg1"/>
          </a:solidFill>
          <a:latin typeface="Avenir LT Std 35 Light" charset="0"/>
          <a:ea typeface="Avenir LT Std 35 Light" charset="0"/>
          <a:cs typeface="Avenir LT Std 35 Light" charset="0"/>
        </a:defRPr>
      </a:lvl3pPr>
      <a:lvl4pPr marL="1200150" indent="-171450" algn="l" defTabSz="685800" rtl="0" eaLnBrk="1" latinLnBrk="0" hangingPunct="1">
        <a:lnSpc>
          <a:spcPct val="90000"/>
        </a:lnSpc>
        <a:spcBef>
          <a:spcPts val="375"/>
        </a:spcBef>
        <a:buClr>
          <a:schemeClr val="bg1"/>
        </a:buClr>
        <a:buFont typeface="Arial" panose="020B0604020202020204" pitchFamily="34" charset="0"/>
        <a:buChar char="•"/>
        <a:defRPr sz="1600" b="0" i="0" kern="1200">
          <a:solidFill>
            <a:schemeClr val="bg1"/>
          </a:solidFill>
          <a:latin typeface="Avenir LT Std 35 Light" charset="0"/>
          <a:ea typeface="Avenir LT Std 35 Light" charset="0"/>
          <a:cs typeface="Avenir LT Std 35 Light" charset="0"/>
        </a:defRPr>
      </a:lvl4pPr>
      <a:lvl5pPr marL="1543050" indent="-171450" algn="l" defTabSz="685800" rtl="0" eaLnBrk="1" latinLnBrk="0" hangingPunct="1">
        <a:lnSpc>
          <a:spcPct val="90000"/>
        </a:lnSpc>
        <a:spcBef>
          <a:spcPts val="375"/>
        </a:spcBef>
        <a:buClr>
          <a:schemeClr val="bg1"/>
        </a:buClr>
        <a:buFont typeface="Arial" panose="020B0604020202020204" pitchFamily="34" charset="0"/>
        <a:buChar char="•"/>
        <a:defRPr sz="1400" b="0" i="0" kern="1200">
          <a:solidFill>
            <a:schemeClr val="bg1"/>
          </a:solidFill>
          <a:latin typeface="Avenir LT Std 35 Light" charset="0"/>
          <a:ea typeface="Avenir LT Std 35 Light" charset="0"/>
          <a:cs typeface="Avenir LT Std 35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6EA6E-44DE-4257-73FB-9E09F459B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5F923B-26B6-279B-9F80-2FA924BE7CF6}"/>
              </a:ext>
            </a:extLst>
          </p:cNvPr>
          <p:cNvSpPr>
            <a:spLocks noGrp="1"/>
          </p:cNvSpPr>
          <p:nvPr>
            <p:ph type="title"/>
          </p:nvPr>
        </p:nvSpPr>
        <p:spPr>
          <a:xfrm>
            <a:off x="389467" y="-16932"/>
            <a:ext cx="3276452" cy="1410191"/>
          </a:xfrm>
        </p:spPr>
        <p:txBody>
          <a:bodyPr anchor="b">
            <a:normAutofit/>
          </a:bodyPr>
          <a:lstStyle/>
          <a:p>
            <a:r>
              <a:rPr lang="en-US" sz="3150"/>
              <a:t>WITHOUT THE PATHWAYS</a:t>
            </a:r>
          </a:p>
        </p:txBody>
      </p:sp>
      <p:pic>
        <p:nvPicPr>
          <p:cNvPr id="5" name="Picture 4">
            <a:extLst>
              <a:ext uri="{FF2B5EF4-FFF2-40B4-BE49-F238E27FC236}">
                <a16:creationId xmlns:a16="http://schemas.microsoft.com/office/drawing/2014/main" id="{5C686BD3-D9B3-27F1-5E0A-78F28537A2C4}"/>
              </a:ext>
            </a:extLst>
          </p:cNvPr>
          <p:cNvPicPr>
            <a:picLocks noChangeAspect="1"/>
          </p:cNvPicPr>
          <p:nvPr/>
        </p:nvPicPr>
        <p:blipFill>
          <a:blip r:embed="rId3"/>
          <a:srcRect l="14174" r="14174"/>
          <a:stretch/>
        </p:blipFill>
        <p:spPr>
          <a:xfrm>
            <a:off x="3983777" y="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Rectangle 8">
            <a:extLst>
              <a:ext uri="{FF2B5EF4-FFF2-40B4-BE49-F238E27FC236}">
                <a16:creationId xmlns:a16="http://schemas.microsoft.com/office/drawing/2014/main" id="{C927D3DE-9C19-AF3A-DF55-362135ED1918}"/>
              </a:ext>
            </a:extLst>
          </p:cNvPr>
          <p:cNvSpPr/>
          <p:nvPr/>
        </p:nvSpPr>
        <p:spPr>
          <a:xfrm>
            <a:off x="389467" y="1778001"/>
            <a:ext cx="2853266" cy="3386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Content Placeholder 2">
            <a:extLst>
              <a:ext uri="{FF2B5EF4-FFF2-40B4-BE49-F238E27FC236}">
                <a16:creationId xmlns:a16="http://schemas.microsoft.com/office/drawing/2014/main" id="{327241E7-D398-C431-7F49-D5AA0A665E4A}"/>
              </a:ext>
            </a:extLst>
          </p:cNvPr>
          <p:cNvSpPr>
            <a:spLocks noGrp="1"/>
          </p:cNvSpPr>
          <p:nvPr>
            <p:ph idx="1"/>
          </p:nvPr>
        </p:nvSpPr>
        <p:spPr>
          <a:xfrm>
            <a:off x="389467" y="1603254"/>
            <a:ext cx="3202940" cy="2908394"/>
          </a:xfrm>
        </p:spPr>
        <p:txBody>
          <a:bodyPr vert="horz" lIns="68580" tIns="34290" rIns="68580" bIns="34290" rtlCol="0" anchor="t">
            <a:normAutofit/>
          </a:bodyPr>
          <a:lstStyle/>
          <a:p>
            <a:pPr marL="170974" indent="-170974"/>
            <a:r>
              <a:rPr lang="en-US" sz="1650" dirty="0">
                <a:latin typeface="Avenir LT Std 35 Light"/>
              </a:rPr>
              <a:t>A "market" approach to training </a:t>
            </a:r>
            <a:endParaRPr lang="en-US" dirty="0">
              <a:latin typeface="Avenir LT Std 35 Light"/>
            </a:endParaRPr>
          </a:p>
          <a:p>
            <a:pPr marL="170974" indent="-170974"/>
            <a:r>
              <a:rPr lang="en-US" sz="1650" dirty="0">
                <a:latin typeface="Avenir LT Std 35 Light"/>
              </a:rPr>
              <a:t>National departments offer training with little coordination and alignment </a:t>
            </a:r>
          </a:p>
          <a:p>
            <a:pPr marL="170974" indent="-170974"/>
            <a:r>
              <a:rPr lang="en-US" sz="1650" dirty="0">
                <a:latin typeface="Avenir LT Std 35 Light"/>
              </a:rPr>
              <a:t>Creates a confusing and unclear development experience for Campus Staff and supervisors who desire more clarity</a:t>
            </a:r>
          </a:p>
        </p:txBody>
      </p:sp>
    </p:spTree>
    <p:extLst>
      <p:ext uri="{BB962C8B-B14F-4D97-AF65-F5344CB8AC3E}">
        <p14:creationId xmlns:p14="http://schemas.microsoft.com/office/powerpoint/2010/main" val="2521424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C08E6-5172-F607-A766-BF78C49C9F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3CD579-EC14-5173-851C-8BD827B76A43}"/>
              </a:ext>
            </a:extLst>
          </p:cNvPr>
          <p:cNvSpPr>
            <a:spLocks noGrp="1"/>
          </p:cNvSpPr>
          <p:nvPr>
            <p:ph type="title"/>
          </p:nvPr>
        </p:nvSpPr>
        <p:spPr>
          <a:xfrm>
            <a:off x="389467" y="-16932"/>
            <a:ext cx="3276452" cy="1410191"/>
          </a:xfrm>
        </p:spPr>
        <p:txBody>
          <a:bodyPr anchor="b">
            <a:normAutofit/>
          </a:bodyPr>
          <a:lstStyle/>
          <a:p>
            <a:r>
              <a:rPr lang="en-US" sz="3150"/>
              <a:t>WITH THE PATHWAYS</a:t>
            </a:r>
          </a:p>
        </p:txBody>
      </p:sp>
      <p:pic>
        <p:nvPicPr>
          <p:cNvPr id="5" name="Picture 4">
            <a:extLst>
              <a:ext uri="{FF2B5EF4-FFF2-40B4-BE49-F238E27FC236}">
                <a16:creationId xmlns:a16="http://schemas.microsoft.com/office/drawing/2014/main" id="{C33EAD63-E248-954B-0D04-DD19C6625D17}"/>
              </a:ext>
            </a:extLst>
          </p:cNvPr>
          <p:cNvPicPr>
            <a:picLocks noChangeAspect="1"/>
          </p:cNvPicPr>
          <p:nvPr/>
        </p:nvPicPr>
        <p:blipFill>
          <a:blip r:embed="rId3"/>
          <a:srcRect l="16520" r="16520"/>
          <a:stretch/>
        </p:blipFill>
        <p:spPr>
          <a:xfrm>
            <a:off x="3983777" y="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Rectangle 8">
            <a:extLst>
              <a:ext uri="{FF2B5EF4-FFF2-40B4-BE49-F238E27FC236}">
                <a16:creationId xmlns:a16="http://schemas.microsoft.com/office/drawing/2014/main" id="{07CE9B55-1EBC-7384-31B8-1ED54DCA7CB4}"/>
              </a:ext>
            </a:extLst>
          </p:cNvPr>
          <p:cNvSpPr/>
          <p:nvPr/>
        </p:nvSpPr>
        <p:spPr>
          <a:xfrm>
            <a:off x="389467" y="1778001"/>
            <a:ext cx="2853266" cy="3386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Content Placeholder 2">
            <a:extLst>
              <a:ext uri="{FF2B5EF4-FFF2-40B4-BE49-F238E27FC236}">
                <a16:creationId xmlns:a16="http://schemas.microsoft.com/office/drawing/2014/main" id="{1CAAB4C9-041F-3A6B-4054-FD450C9B8290}"/>
              </a:ext>
            </a:extLst>
          </p:cNvPr>
          <p:cNvSpPr>
            <a:spLocks noGrp="1"/>
          </p:cNvSpPr>
          <p:nvPr>
            <p:ph idx="1"/>
          </p:nvPr>
        </p:nvSpPr>
        <p:spPr>
          <a:xfrm>
            <a:off x="389467" y="1603254"/>
            <a:ext cx="3344333" cy="2908394"/>
          </a:xfrm>
        </p:spPr>
        <p:txBody>
          <a:bodyPr>
            <a:normAutofit/>
          </a:bodyPr>
          <a:lstStyle/>
          <a:p>
            <a:r>
              <a:rPr lang="en-US" sz="1650" dirty="0"/>
              <a:t>A clear and coordinated “menu” approach to training </a:t>
            </a:r>
          </a:p>
          <a:p>
            <a:r>
              <a:rPr lang="en-US" sz="1650" dirty="0"/>
              <a:t>National departments and areas/regions work together to collectively deliver a cohesive staff training experience</a:t>
            </a:r>
          </a:p>
          <a:p>
            <a:r>
              <a:rPr lang="en-US" sz="1650" dirty="0"/>
              <a:t>Creates coordination and alignment that offers clarity to Campus Staff and supervisors in their staff development journey</a:t>
            </a:r>
          </a:p>
        </p:txBody>
      </p:sp>
    </p:spTree>
    <p:extLst>
      <p:ext uri="{BB962C8B-B14F-4D97-AF65-F5344CB8AC3E}">
        <p14:creationId xmlns:p14="http://schemas.microsoft.com/office/powerpoint/2010/main" val="3574306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49E0A-5751-2E65-A6CE-F15637EB77F9}"/>
              </a:ext>
            </a:extLst>
          </p:cNvPr>
          <p:cNvSpPr>
            <a:spLocks noGrp="1"/>
          </p:cNvSpPr>
          <p:nvPr>
            <p:ph type="title"/>
          </p:nvPr>
        </p:nvSpPr>
        <p:spPr/>
        <p:txBody>
          <a:bodyPr/>
          <a:lstStyle/>
          <a:p>
            <a:r>
              <a:rPr lang="en-US" dirty="0"/>
              <a:t>CAMPUS STAFF TRAINING PATHWAY</a:t>
            </a:r>
          </a:p>
        </p:txBody>
      </p:sp>
      <p:sp>
        <p:nvSpPr>
          <p:cNvPr id="3" name="Content Placeholder 2">
            <a:extLst>
              <a:ext uri="{FF2B5EF4-FFF2-40B4-BE49-F238E27FC236}">
                <a16:creationId xmlns:a16="http://schemas.microsoft.com/office/drawing/2014/main" id="{CEA656EE-F8EC-ACCA-8A75-4DE298C1703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70394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D9CAF-524B-7BD5-5ED5-B10C52D517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BFE067-4514-2559-66DF-E4DDC29E3A77}"/>
              </a:ext>
            </a:extLst>
          </p:cNvPr>
          <p:cNvSpPr>
            <a:spLocks noGrp="1"/>
          </p:cNvSpPr>
          <p:nvPr>
            <p:ph type="title"/>
          </p:nvPr>
        </p:nvSpPr>
        <p:spPr/>
        <p:txBody>
          <a:bodyPr/>
          <a:lstStyle/>
          <a:p>
            <a:r>
              <a:rPr lang="en-US" dirty="0"/>
              <a:t>THEOLOGICAL FOUNDATIONS for ministry</a:t>
            </a:r>
          </a:p>
        </p:txBody>
      </p:sp>
      <p:pic>
        <p:nvPicPr>
          <p:cNvPr id="1028" name="Picture 4">
            <a:extLst>
              <a:ext uri="{FF2B5EF4-FFF2-40B4-BE49-F238E27FC236}">
                <a16:creationId xmlns:a16="http://schemas.microsoft.com/office/drawing/2014/main" id="{A1126A5C-1BD4-A53B-4956-44862FAD7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1626"/>
            <a:ext cx="9144000" cy="283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025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FAC77-B2A7-CF05-9F3B-21E698119B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B39912-CF54-8055-398A-06165A44356E}"/>
              </a:ext>
            </a:extLst>
          </p:cNvPr>
          <p:cNvSpPr>
            <a:spLocks noGrp="1"/>
          </p:cNvSpPr>
          <p:nvPr>
            <p:ph type="title"/>
          </p:nvPr>
        </p:nvSpPr>
        <p:spPr/>
        <p:txBody>
          <a:bodyPr/>
          <a:lstStyle/>
          <a:p>
            <a:r>
              <a:rPr lang="en-US" sz="2800" dirty="0"/>
              <a:t>Delivery method: LEARNING WEEKS</a:t>
            </a:r>
          </a:p>
        </p:txBody>
      </p:sp>
      <p:graphicFrame>
        <p:nvGraphicFramePr>
          <p:cNvPr id="4" name="Content Placeholder 3">
            <a:extLst>
              <a:ext uri="{FF2B5EF4-FFF2-40B4-BE49-F238E27FC236}">
                <a16:creationId xmlns:a16="http://schemas.microsoft.com/office/drawing/2014/main" id="{535CAE4A-67B7-AF92-B097-39C6C73C88F4}"/>
              </a:ext>
            </a:extLst>
          </p:cNvPr>
          <p:cNvGraphicFramePr>
            <a:graphicFrameLocks noGrp="1"/>
          </p:cNvGraphicFramePr>
          <p:nvPr>
            <p:ph idx="1"/>
            <p:extLst>
              <p:ext uri="{D42A27DB-BD31-4B8C-83A1-F6EECF244321}">
                <p14:modId xmlns:p14="http://schemas.microsoft.com/office/powerpoint/2010/main" val="3367940827"/>
              </p:ext>
            </p:extLst>
          </p:nvPr>
        </p:nvGraphicFramePr>
        <p:xfrm>
          <a:off x="1279040" y="1254869"/>
          <a:ext cx="6585920" cy="3527397"/>
        </p:xfrm>
        <a:graphic>
          <a:graphicData uri="http://schemas.openxmlformats.org/drawingml/2006/table">
            <a:tbl>
              <a:tblPr/>
              <a:tblGrid>
                <a:gridCol w="1872935">
                  <a:extLst>
                    <a:ext uri="{9D8B030D-6E8A-4147-A177-3AD203B41FA5}">
                      <a16:colId xmlns:a16="http://schemas.microsoft.com/office/drawing/2014/main" val="3098614340"/>
                    </a:ext>
                  </a:extLst>
                </a:gridCol>
                <a:gridCol w="1729911">
                  <a:extLst>
                    <a:ext uri="{9D8B030D-6E8A-4147-A177-3AD203B41FA5}">
                      <a16:colId xmlns:a16="http://schemas.microsoft.com/office/drawing/2014/main" val="3836380376"/>
                    </a:ext>
                  </a:extLst>
                </a:gridCol>
                <a:gridCol w="2983074">
                  <a:extLst>
                    <a:ext uri="{9D8B030D-6E8A-4147-A177-3AD203B41FA5}">
                      <a16:colId xmlns:a16="http://schemas.microsoft.com/office/drawing/2014/main" val="784647687"/>
                    </a:ext>
                  </a:extLst>
                </a:gridCol>
              </a:tblGrid>
              <a:tr h="347344">
                <a:tc>
                  <a:txBody>
                    <a:bodyPr/>
                    <a:lstStyle/>
                    <a:p>
                      <a:pPr algn="ctr" fontAlgn="base">
                        <a:lnSpc>
                          <a:spcPts val="2625"/>
                        </a:lnSpc>
                        <a:buNone/>
                      </a:pPr>
                      <a:r>
                        <a:rPr lang="en-US" sz="1400" b="0" i="0">
                          <a:solidFill>
                            <a:srgbClr val="FFFFFF"/>
                          </a:solidFill>
                          <a:effectLst/>
                          <a:latin typeface="Avenir Medium" panose="02000503020000020003" pitchFamily="2" charset="0"/>
                        </a:rPr>
                        <a:t>Learning Week</a:t>
                      </a:r>
                      <a:r>
                        <a:rPr lang="en-US" sz="1400" b="1" i="0">
                          <a:solidFill>
                            <a:srgbClr val="FFFFFF"/>
                          </a:solidFill>
                          <a:effectLst/>
                          <a:latin typeface="Avenir Medium" panose="02000503020000020003" pitchFamily="2" charset="0"/>
                        </a:rPr>
                        <a:t>​</a:t>
                      </a:r>
                      <a:endParaRPr lang="en-US" sz="1000" b="1" i="0">
                        <a:solidFill>
                          <a:srgbClr val="FFFFFF"/>
                        </a:solidFill>
                        <a:effectLst/>
                      </a:endParaRPr>
                    </a:p>
                  </a:txBody>
                  <a:tcPr marL="65382" marR="65382" marT="32691" marB="32691"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5003" cap="flat" cmpd="sng" algn="ctr">
                      <a:solidFill>
                        <a:srgbClr val="FFFFFF"/>
                      </a:solidFill>
                      <a:prstDash val="solid"/>
                      <a:round/>
                      <a:headEnd type="none" w="med" len="med"/>
                      <a:tailEnd type="none" w="med" len="med"/>
                    </a:lnB>
                    <a:solidFill>
                      <a:srgbClr val="95C93D"/>
                    </a:solidFill>
                  </a:tcPr>
                </a:tc>
                <a:tc>
                  <a:txBody>
                    <a:bodyPr/>
                    <a:lstStyle/>
                    <a:p>
                      <a:pPr algn="ctr" fontAlgn="base">
                        <a:lnSpc>
                          <a:spcPts val="2625"/>
                        </a:lnSpc>
                        <a:buNone/>
                      </a:pPr>
                      <a:r>
                        <a:rPr lang="en-US" sz="1400" b="0" i="0">
                          <a:solidFill>
                            <a:srgbClr val="FFFFFF"/>
                          </a:solidFill>
                          <a:effectLst/>
                          <a:latin typeface="Avenir Medium" panose="02000503020000020003" pitchFamily="2" charset="0"/>
                        </a:rPr>
                        <a:t>Timeframe</a:t>
                      </a:r>
                      <a:r>
                        <a:rPr lang="en-US" sz="1400" b="1" i="0">
                          <a:solidFill>
                            <a:srgbClr val="FFFFFF"/>
                          </a:solidFill>
                          <a:effectLst/>
                          <a:latin typeface="Avenir Medium" panose="02000503020000020003" pitchFamily="2" charset="0"/>
                        </a:rPr>
                        <a:t>​</a:t>
                      </a:r>
                      <a:endParaRPr lang="en-US" sz="1000" b="1" i="0">
                        <a:solidFill>
                          <a:srgbClr val="FFFFFF"/>
                        </a:solidFill>
                        <a:effectLst/>
                      </a:endParaRPr>
                    </a:p>
                  </a:txBody>
                  <a:tcPr marL="65382" marR="65382" marT="32691" marB="32691"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5003" cap="flat" cmpd="sng" algn="ctr">
                      <a:solidFill>
                        <a:srgbClr val="FFFFFF"/>
                      </a:solidFill>
                      <a:prstDash val="solid"/>
                      <a:round/>
                      <a:headEnd type="none" w="med" len="med"/>
                      <a:tailEnd type="none" w="med" len="med"/>
                    </a:lnB>
                    <a:solidFill>
                      <a:srgbClr val="95C93D"/>
                    </a:solidFill>
                  </a:tcPr>
                </a:tc>
                <a:tc>
                  <a:txBody>
                    <a:bodyPr/>
                    <a:lstStyle/>
                    <a:p>
                      <a:pPr algn="ctr" fontAlgn="base">
                        <a:lnSpc>
                          <a:spcPts val="2625"/>
                        </a:lnSpc>
                        <a:buNone/>
                      </a:pPr>
                      <a:r>
                        <a:rPr lang="en-US" sz="1400" b="0" i="0">
                          <a:solidFill>
                            <a:srgbClr val="FFFFFF"/>
                          </a:solidFill>
                          <a:effectLst/>
                          <a:latin typeface="Avenir Medium" panose="02000503020000020003" pitchFamily="2" charset="0"/>
                        </a:rPr>
                        <a:t>Content</a:t>
                      </a:r>
                      <a:r>
                        <a:rPr lang="en-US" sz="1400" b="1" i="0">
                          <a:solidFill>
                            <a:srgbClr val="FFFFFF"/>
                          </a:solidFill>
                          <a:effectLst/>
                          <a:latin typeface="Avenir Medium" panose="02000503020000020003" pitchFamily="2" charset="0"/>
                        </a:rPr>
                        <a:t>​</a:t>
                      </a:r>
                      <a:endParaRPr lang="en-US" sz="1000" b="1" i="0">
                        <a:solidFill>
                          <a:srgbClr val="FFFFFF"/>
                        </a:solidFill>
                        <a:effectLst/>
                      </a:endParaRPr>
                    </a:p>
                  </a:txBody>
                  <a:tcPr marL="65382" marR="65382" marT="32691" marB="32691"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5003" cap="flat" cmpd="sng" algn="ctr">
                      <a:solidFill>
                        <a:srgbClr val="FFFFFF"/>
                      </a:solidFill>
                      <a:prstDash val="solid"/>
                      <a:round/>
                      <a:headEnd type="none" w="med" len="med"/>
                      <a:tailEnd type="none" w="med" len="med"/>
                    </a:lnB>
                    <a:solidFill>
                      <a:srgbClr val="95C93D"/>
                    </a:solidFill>
                  </a:tcPr>
                </a:tc>
                <a:extLst>
                  <a:ext uri="{0D108BD9-81ED-4DB2-BD59-A6C34878D82A}">
                    <a16:rowId xmlns:a16="http://schemas.microsoft.com/office/drawing/2014/main" val="2441502816"/>
                  </a:ext>
                </a:extLst>
              </a:tr>
              <a:tr h="1082897">
                <a:tc>
                  <a:txBody>
                    <a:bodyPr/>
                    <a:lstStyle/>
                    <a:p>
                      <a:pPr algn="ctr" fontAlgn="base">
                        <a:lnSpc>
                          <a:spcPts val="2175"/>
                        </a:lnSpc>
                        <a:buNone/>
                      </a:pPr>
                      <a:r>
                        <a:rPr lang="en-US" sz="1100" b="0" i="0">
                          <a:solidFill>
                            <a:srgbClr val="FFFFFF"/>
                          </a:solidFill>
                          <a:effectLst/>
                          <a:latin typeface="Avenir Medium" panose="02000503020000020003" pitchFamily="2" charset="0"/>
                        </a:rPr>
                        <a:t>Fall Learning Week</a:t>
                      </a:r>
                      <a:r>
                        <a:rPr lang="en-US" sz="1100" b="1" i="0">
                          <a:solidFill>
                            <a:srgbClr val="FFFFFF"/>
                          </a:solidFill>
                          <a:effectLst/>
                          <a:latin typeface="Avenir Medium" panose="02000503020000020003" pitchFamily="2" charset="0"/>
                        </a:rPr>
                        <a:t>​</a:t>
                      </a:r>
                      <a:br>
                        <a:rPr lang="en-US" sz="1100" b="1" i="0">
                          <a:solidFill>
                            <a:srgbClr val="FFFFFF"/>
                          </a:solidFill>
                          <a:effectLst/>
                          <a:latin typeface="Avenir Medium" panose="02000503020000020003" pitchFamily="2" charset="0"/>
                        </a:rPr>
                      </a:br>
                      <a:r>
                        <a:rPr lang="en-US" sz="1100" b="0" i="0">
                          <a:solidFill>
                            <a:srgbClr val="FFFFFF"/>
                          </a:solidFill>
                          <a:effectLst/>
                          <a:latin typeface="Avenir Medium" panose="02000503020000020003" pitchFamily="2" charset="0"/>
                        </a:rPr>
                        <a:t>November 2026</a:t>
                      </a:r>
                      <a:r>
                        <a:rPr lang="en-US" sz="1100" b="1" i="0">
                          <a:solidFill>
                            <a:srgbClr val="FFFFFF"/>
                          </a:solidFill>
                          <a:effectLst/>
                          <a:latin typeface="Avenir Medium" panose="02000503020000020003" pitchFamily="2" charset="0"/>
                        </a:rPr>
                        <a:t>​</a:t>
                      </a:r>
                      <a:endParaRPr lang="en-US" sz="1000" b="1" i="0">
                        <a:solidFill>
                          <a:srgbClr val="FFFFFF"/>
                        </a:solidFill>
                        <a:effectLst/>
                      </a:endParaRPr>
                    </a:p>
                  </a:txBody>
                  <a:tcPr marL="65382" marR="65382" marT="32691" marB="3269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500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66880"/>
                    </a:solidFill>
                  </a:tcPr>
                </a:tc>
                <a:tc>
                  <a:txBody>
                    <a:bodyPr/>
                    <a:lstStyle/>
                    <a:p>
                      <a:pPr algn="l" fontAlgn="base">
                        <a:lnSpc>
                          <a:spcPts val="2175"/>
                        </a:lnSpc>
                        <a:buNone/>
                      </a:pPr>
                      <a:r>
                        <a:rPr lang="en-US" sz="1100" b="0" i="0">
                          <a:solidFill>
                            <a:srgbClr val="000000"/>
                          </a:solidFill>
                          <a:effectLst/>
                          <a:latin typeface="Avenir Light" panose="020B0402020203020204" pitchFamily="34" charset="77"/>
                        </a:rPr>
                        <a:t>Second week of November (overlap with Cultivate)​</a:t>
                      </a:r>
                      <a:endParaRPr lang="en-US" sz="1000" b="0" i="0">
                        <a:solidFill>
                          <a:srgbClr val="000000"/>
                        </a:solidFill>
                        <a:effectLst/>
                      </a:endParaRPr>
                    </a:p>
                  </a:txBody>
                  <a:tcPr marL="65382" marR="65382" marT="32691" marB="3269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500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D9D9"/>
                    </a:solidFill>
                  </a:tcPr>
                </a:tc>
                <a:tc>
                  <a:txBody>
                    <a:bodyPr/>
                    <a:lstStyle/>
                    <a:p>
                      <a:pPr algn="l" fontAlgn="base">
                        <a:lnSpc>
                          <a:spcPts val="2175"/>
                        </a:lnSpc>
                        <a:buFont typeface="Arial" panose="020B0604020202020204" pitchFamily="34" charset="0"/>
                        <a:buChar char="•"/>
                      </a:pPr>
                      <a:r>
                        <a:rPr lang="en-US" sz="1100" b="0" i="0">
                          <a:solidFill>
                            <a:srgbClr val="000000"/>
                          </a:solidFill>
                          <a:effectLst/>
                          <a:latin typeface="Avenir Light" panose="020B0402020203020204" pitchFamily="34" charset="77"/>
                        </a:rPr>
                        <a:t>Optional online courses for CSMs​</a:t>
                      </a:r>
                      <a:endParaRPr lang="en-US" sz="900" b="0" i="0">
                        <a:solidFill>
                          <a:srgbClr val="000000"/>
                        </a:solidFill>
                        <a:effectLst/>
                        <a:latin typeface="Arial" panose="020B0604020202020204" pitchFamily="34" charset="0"/>
                      </a:endParaRPr>
                    </a:p>
                    <a:p>
                      <a:pPr algn="l" fontAlgn="base">
                        <a:lnSpc>
                          <a:spcPts val="2175"/>
                        </a:lnSpc>
                        <a:buFont typeface="Arial" panose="020B0604020202020204" pitchFamily="34" charset="0"/>
                        <a:buChar char="•"/>
                      </a:pPr>
                      <a:r>
                        <a:rPr lang="en-US" sz="1100" b="0" i="0">
                          <a:solidFill>
                            <a:srgbClr val="000000"/>
                          </a:solidFill>
                          <a:effectLst/>
                          <a:latin typeface="Avenir Light" panose="020B0402020203020204" pitchFamily="34" charset="77"/>
                        </a:rPr>
                        <a:t>Online 3DT​</a:t>
                      </a:r>
                      <a:endParaRPr lang="en-US" sz="900" b="0" i="0">
                        <a:solidFill>
                          <a:srgbClr val="000000"/>
                        </a:solidFill>
                        <a:effectLst/>
                        <a:latin typeface="Arial" panose="020B0604020202020204" pitchFamily="34" charset="0"/>
                      </a:endParaRPr>
                    </a:p>
                    <a:p>
                      <a:pPr algn="l" fontAlgn="base">
                        <a:lnSpc>
                          <a:spcPts val="2175"/>
                        </a:lnSpc>
                        <a:buFont typeface="Arial" panose="020B0604020202020204" pitchFamily="34" charset="0"/>
                        <a:buChar char="•"/>
                      </a:pPr>
                      <a:r>
                        <a:rPr lang="en-US" sz="1100" b="0" i="0">
                          <a:solidFill>
                            <a:srgbClr val="000000"/>
                          </a:solidFill>
                          <a:effectLst/>
                          <a:latin typeface="Avenir Light" panose="020B0402020203020204" pitchFamily="34" charset="77"/>
                        </a:rPr>
                        <a:t>Optional Cultivate Lite for ADs (1-day courses, 90 min webinars or experiences)​</a:t>
                      </a:r>
                      <a:endParaRPr lang="en-US" sz="900" b="0" i="0">
                        <a:solidFill>
                          <a:srgbClr val="000000"/>
                        </a:solidFill>
                        <a:effectLst/>
                        <a:latin typeface="Arial" panose="020B0604020202020204" pitchFamily="34" charset="0"/>
                      </a:endParaRPr>
                    </a:p>
                  </a:txBody>
                  <a:tcPr marL="65382" marR="65382" marT="32691" marB="3269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500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172570443"/>
                  </a:ext>
                </a:extLst>
              </a:tr>
              <a:tr h="803659">
                <a:tc>
                  <a:txBody>
                    <a:bodyPr/>
                    <a:lstStyle/>
                    <a:p>
                      <a:pPr algn="ctr" fontAlgn="base">
                        <a:lnSpc>
                          <a:spcPts val="2175"/>
                        </a:lnSpc>
                        <a:buNone/>
                      </a:pPr>
                      <a:r>
                        <a:rPr lang="en-US" sz="1100" b="0" i="0">
                          <a:solidFill>
                            <a:srgbClr val="FFFFFF"/>
                          </a:solidFill>
                          <a:effectLst/>
                          <a:latin typeface="Avenir Medium" panose="02000503020000020003" pitchFamily="2" charset="0"/>
                        </a:rPr>
                        <a:t>Winter Learning Week</a:t>
                      </a:r>
                      <a:r>
                        <a:rPr lang="en-US" sz="1100" b="1" i="0">
                          <a:solidFill>
                            <a:srgbClr val="FFFFFF"/>
                          </a:solidFill>
                          <a:effectLst/>
                          <a:latin typeface="Avenir Medium" panose="02000503020000020003" pitchFamily="2" charset="0"/>
                        </a:rPr>
                        <a:t>​</a:t>
                      </a:r>
                      <a:br>
                        <a:rPr lang="en-US" sz="1100" b="1" i="0">
                          <a:solidFill>
                            <a:srgbClr val="FFFFFF"/>
                          </a:solidFill>
                          <a:effectLst/>
                          <a:latin typeface="Avenir Medium" panose="02000503020000020003" pitchFamily="2" charset="0"/>
                        </a:rPr>
                      </a:br>
                      <a:r>
                        <a:rPr lang="en-US" sz="1100" b="0" i="0">
                          <a:solidFill>
                            <a:srgbClr val="FFFFFF"/>
                          </a:solidFill>
                          <a:effectLst/>
                          <a:latin typeface="Avenir Medium" panose="02000503020000020003" pitchFamily="2" charset="0"/>
                        </a:rPr>
                        <a:t>February 2027</a:t>
                      </a:r>
                      <a:r>
                        <a:rPr lang="en-US" sz="1100" b="1" i="0">
                          <a:solidFill>
                            <a:srgbClr val="FFFFFF"/>
                          </a:solidFill>
                          <a:effectLst/>
                          <a:latin typeface="Avenir Medium" panose="02000503020000020003" pitchFamily="2" charset="0"/>
                        </a:rPr>
                        <a:t>​</a:t>
                      </a:r>
                      <a:endParaRPr lang="en-US" sz="1000" b="1" i="0">
                        <a:solidFill>
                          <a:srgbClr val="FFFFFF"/>
                        </a:solidFill>
                        <a:effectLst/>
                      </a:endParaRPr>
                    </a:p>
                  </a:txBody>
                  <a:tcPr marL="65382" marR="65382" marT="32691" marB="3269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66880"/>
                    </a:solidFill>
                  </a:tcPr>
                </a:tc>
                <a:tc>
                  <a:txBody>
                    <a:bodyPr/>
                    <a:lstStyle/>
                    <a:p>
                      <a:pPr algn="l" fontAlgn="base">
                        <a:lnSpc>
                          <a:spcPts val="2175"/>
                        </a:lnSpc>
                        <a:buNone/>
                      </a:pPr>
                      <a:r>
                        <a:rPr lang="en-US" sz="1100" b="0" i="0">
                          <a:solidFill>
                            <a:srgbClr val="000000"/>
                          </a:solidFill>
                          <a:effectLst/>
                          <a:latin typeface="Avenir Light" panose="020B0402020203020204" pitchFamily="34" charset="77"/>
                        </a:rPr>
                        <a:t>First week of February​</a:t>
                      </a:r>
                      <a:endParaRPr lang="en-US" sz="1000" b="0" i="0">
                        <a:solidFill>
                          <a:srgbClr val="000000"/>
                        </a:solidFill>
                        <a:effectLst/>
                      </a:endParaRPr>
                    </a:p>
                  </a:txBody>
                  <a:tcPr marL="65382" marR="65382" marT="32691" marB="3269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l" fontAlgn="base">
                        <a:lnSpc>
                          <a:spcPts val="2175"/>
                        </a:lnSpc>
                        <a:buFont typeface="Arial" panose="020B0604020202020204" pitchFamily="34" charset="0"/>
                        <a:buChar char="•"/>
                      </a:pPr>
                      <a:r>
                        <a:rPr lang="en-US" sz="1100" b="0" i="0">
                          <a:solidFill>
                            <a:srgbClr val="000000"/>
                          </a:solidFill>
                          <a:effectLst/>
                          <a:latin typeface="Avenir Light" panose="020B0402020203020204" pitchFamily="34" charset="77"/>
                        </a:rPr>
                        <a:t>Optional online courses for CSMs​</a:t>
                      </a:r>
                      <a:endParaRPr lang="en-US" sz="900" b="0" i="0">
                        <a:solidFill>
                          <a:srgbClr val="000000"/>
                        </a:solidFill>
                        <a:effectLst/>
                        <a:latin typeface="Arial" panose="020B0604020202020204" pitchFamily="34" charset="0"/>
                      </a:endParaRPr>
                    </a:p>
                    <a:p>
                      <a:pPr algn="l" fontAlgn="base">
                        <a:lnSpc>
                          <a:spcPts val="2175"/>
                        </a:lnSpc>
                        <a:buFont typeface="Arial" panose="020B0604020202020204" pitchFamily="34" charset="0"/>
                        <a:buChar char="•"/>
                      </a:pPr>
                      <a:r>
                        <a:rPr lang="en-US" sz="1100" b="0" i="0">
                          <a:solidFill>
                            <a:srgbClr val="000000"/>
                          </a:solidFill>
                          <a:effectLst/>
                          <a:latin typeface="Avenir Light" panose="020B0402020203020204" pitchFamily="34" charset="77"/>
                        </a:rPr>
                        <a:t>SHIFT​</a:t>
                      </a:r>
                      <a:endParaRPr lang="en-US" sz="900" b="0" i="0">
                        <a:solidFill>
                          <a:srgbClr val="000000"/>
                        </a:solidFill>
                        <a:effectLst/>
                        <a:latin typeface="Arial" panose="020B0604020202020204" pitchFamily="34" charset="0"/>
                      </a:endParaRPr>
                    </a:p>
                    <a:p>
                      <a:pPr algn="l" fontAlgn="base">
                        <a:lnSpc>
                          <a:spcPts val="2175"/>
                        </a:lnSpc>
                        <a:buFont typeface="Arial" panose="020B0604020202020204" pitchFamily="34" charset="0"/>
                        <a:buChar char="•"/>
                      </a:pPr>
                      <a:r>
                        <a:rPr lang="en-US" sz="1100" b="0" i="0">
                          <a:solidFill>
                            <a:srgbClr val="000000"/>
                          </a:solidFill>
                          <a:effectLst/>
                          <a:latin typeface="Avenir Light" panose="020B0402020203020204" pitchFamily="34" charset="77"/>
                        </a:rPr>
                        <a:t>Online 3DT​</a:t>
                      </a:r>
                      <a:endParaRPr lang="en-US" sz="900" b="0" i="0">
                        <a:solidFill>
                          <a:srgbClr val="000000"/>
                        </a:solidFill>
                        <a:effectLst/>
                        <a:latin typeface="Arial" panose="020B0604020202020204" pitchFamily="34" charset="0"/>
                      </a:endParaRPr>
                    </a:p>
                  </a:txBody>
                  <a:tcPr marL="65382" marR="65382" marT="32691" marB="3269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431684022"/>
                  </a:ext>
                </a:extLst>
              </a:tr>
              <a:tr h="1028412">
                <a:tc>
                  <a:txBody>
                    <a:bodyPr/>
                    <a:lstStyle/>
                    <a:p>
                      <a:pPr algn="ctr" fontAlgn="base">
                        <a:lnSpc>
                          <a:spcPts val="2175"/>
                        </a:lnSpc>
                        <a:buNone/>
                      </a:pPr>
                      <a:r>
                        <a:rPr lang="en-US" sz="1100" b="0" i="0">
                          <a:solidFill>
                            <a:srgbClr val="FFFFFF"/>
                          </a:solidFill>
                          <a:effectLst/>
                          <a:latin typeface="Avenir Medium" panose="02000503020000020003" pitchFamily="2" charset="0"/>
                        </a:rPr>
                        <a:t>Summer Learning Weeks</a:t>
                      </a:r>
                      <a:r>
                        <a:rPr lang="en-US" sz="1100" b="1" i="0">
                          <a:solidFill>
                            <a:srgbClr val="FFFFFF"/>
                          </a:solidFill>
                          <a:effectLst/>
                          <a:latin typeface="Avenir Medium" panose="02000503020000020003" pitchFamily="2" charset="0"/>
                        </a:rPr>
                        <a:t>​</a:t>
                      </a:r>
                      <a:endParaRPr lang="en-US" sz="1000" b="1" i="0">
                        <a:solidFill>
                          <a:srgbClr val="FFFFFF"/>
                        </a:solidFill>
                        <a:effectLst/>
                      </a:endParaRPr>
                    </a:p>
                    <a:p>
                      <a:pPr algn="ctr" fontAlgn="base">
                        <a:lnSpc>
                          <a:spcPts val="2175"/>
                        </a:lnSpc>
                        <a:buNone/>
                      </a:pPr>
                      <a:r>
                        <a:rPr lang="en-US" sz="1100" b="0" i="0">
                          <a:solidFill>
                            <a:srgbClr val="FFFFFF"/>
                          </a:solidFill>
                          <a:effectLst/>
                          <a:latin typeface="Avenir Medium" panose="02000503020000020003" pitchFamily="2" charset="0"/>
                        </a:rPr>
                        <a:t>June/July 2027</a:t>
                      </a:r>
                      <a:r>
                        <a:rPr lang="en-US" sz="1100" b="1" i="0">
                          <a:solidFill>
                            <a:srgbClr val="FFFFFF"/>
                          </a:solidFill>
                          <a:effectLst/>
                          <a:latin typeface="Avenir Medium" panose="02000503020000020003" pitchFamily="2" charset="0"/>
                        </a:rPr>
                        <a:t>​</a:t>
                      </a:r>
                      <a:endParaRPr lang="en-US" sz="1000" b="1" i="0">
                        <a:solidFill>
                          <a:srgbClr val="FFFFFF"/>
                        </a:solidFill>
                        <a:effectLst/>
                      </a:endParaRPr>
                    </a:p>
                  </a:txBody>
                  <a:tcPr marL="65382" marR="65382" marT="32691" marB="3269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66880"/>
                    </a:solidFill>
                  </a:tcPr>
                </a:tc>
                <a:tc>
                  <a:txBody>
                    <a:bodyPr/>
                    <a:lstStyle/>
                    <a:p>
                      <a:pPr algn="l" fontAlgn="base">
                        <a:lnSpc>
                          <a:spcPts val="2175"/>
                        </a:lnSpc>
                        <a:buNone/>
                      </a:pPr>
                      <a:r>
                        <a:rPr lang="en-US" sz="1100" b="0" i="0">
                          <a:solidFill>
                            <a:srgbClr val="000000"/>
                          </a:solidFill>
                          <a:effectLst/>
                          <a:latin typeface="Avenir Light" panose="020B0402020203020204" pitchFamily="34" charset="77"/>
                        </a:rPr>
                        <a:t>Last week of June (overlap with NADT) + week in </a:t>
                      </a:r>
                      <a:r>
                        <a:rPr lang="en-US" sz="1100" b="0" i="0" u="none" strike="noStrike">
                          <a:solidFill>
                            <a:srgbClr val="000000"/>
                          </a:solidFill>
                          <a:effectLst/>
                          <a:latin typeface="Avenir Light" panose="020B0402020203020204" pitchFamily="34" charset="77"/>
                        </a:rPr>
                        <a:t>July</a:t>
                      </a:r>
                      <a:r>
                        <a:rPr lang="en-US" sz="1100" b="0" i="0">
                          <a:solidFill>
                            <a:srgbClr val="000000"/>
                          </a:solidFill>
                          <a:effectLst/>
                          <a:latin typeface="Avenir Light" panose="020B0402020203020204" pitchFamily="34" charset="77"/>
                        </a:rPr>
                        <a:t>​</a:t>
                      </a:r>
                      <a:endParaRPr lang="en-US" sz="1000" b="0" i="0">
                        <a:solidFill>
                          <a:srgbClr val="000000"/>
                        </a:solidFill>
                        <a:effectLst/>
                      </a:endParaRPr>
                    </a:p>
                  </a:txBody>
                  <a:tcPr marL="65382" marR="65382" marT="32691" marB="3269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D9D9"/>
                    </a:solidFill>
                  </a:tcPr>
                </a:tc>
                <a:tc>
                  <a:txBody>
                    <a:bodyPr/>
                    <a:lstStyle/>
                    <a:p>
                      <a:pPr algn="l" fontAlgn="base">
                        <a:lnSpc>
                          <a:spcPts val="2175"/>
                        </a:lnSpc>
                        <a:buFont typeface="Arial" panose="020B0604020202020204" pitchFamily="34" charset="0"/>
                        <a:buChar char="•"/>
                      </a:pPr>
                      <a:r>
                        <a:rPr lang="en-US" sz="1100" b="0" i="0" dirty="0">
                          <a:solidFill>
                            <a:srgbClr val="000000"/>
                          </a:solidFill>
                          <a:effectLst/>
                          <a:latin typeface="Avenir Light" panose="020B0402020203020204" pitchFamily="34" charset="77"/>
                        </a:rPr>
                        <a:t>Optional online courses for CSMs​</a:t>
                      </a:r>
                      <a:endParaRPr lang="en-US" sz="900" b="0" i="0" dirty="0">
                        <a:solidFill>
                          <a:srgbClr val="000000"/>
                        </a:solidFill>
                        <a:effectLst/>
                        <a:latin typeface="Arial" panose="020B0604020202020204" pitchFamily="34" charset="0"/>
                      </a:endParaRPr>
                    </a:p>
                    <a:p>
                      <a:pPr algn="l" fontAlgn="base">
                        <a:lnSpc>
                          <a:spcPts val="2175"/>
                        </a:lnSpc>
                        <a:buFont typeface="Arial" panose="020B0604020202020204" pitchFamily="34" charset="0"/>
                        <a:buChar char="•"/>
                      </a:pPr>
                      <a:r>
                        <a:rPr lang="en-US" sz="1100" b="0" i="0" dirty="0">
                          <a:solidFill>
                            <a:srgbClr val="000000"/>
                          </a:solidFill>
                          <a:effectLst/>
                          <a:latin typeface="Avenir Light" panose="020B0402020203020204" pitchFamily="34" charset="77"/>
                        </a:rPr>
                        <a:t>3DT in person​</a:t>
                      </a:r>
                      <a:endParaRPr lang="en-US" sz="900" b="0" i="0" dirty="0">
                        <a:solidFill>
                          <a:srgbClr val="000000"/>
                        </a:solidFill>
                        <a:effectLst/>
                        <a:latin typeface="Arial" panose="020B0604020202020204" pitchFamily="34" charset="0"/>
                      </a:endParaRPr>
                    </a:p>
                    <a:p>
                      <a:pPr algn="l" fontAlgn="base">
                        <a:lnSpc>
                          <a:spcPts val="2175"/>
                        </a:lnSpc>
                        <a:buFont typeface="Arial" panose="020B0604020202020204" pitchFamily="34" charset="0"/>
                        <a:buChar char="•"/>
                      </a:pPr>
                      <a:r>
                        <a:rPr lang="en-US" sz="1100" b="0" i="0" dirty="0">
                          <a:solidFill>
                            <a:srgbClr val="000000"/>
                          </a:solidFill>
                          <a:effectLst/>
                          <a:latin typeface="Avenir Light" panose="020B0402020203020204" pitchFamily="34" charset="77"/>
                        </a:rPr>
                        <a:t>Core Seminary Course in person​</a:t>
                      </a:r>
                      <a:endParaRPr lang="en-US" sz="900" b="0" i="0" dirty="0">
                        <a:solidFill>
                          <a:srgbClr val="000000"/>
                        </a:solidFill>
                        <a:effectLst/>
                        <a:latin typeface="Arial" panose="020B0604020202020204" pitchFamily="34" charset="0"/>
                      </a:endParaRPr>
                    </a:p>
                    <a:p>
                      <a:pPr algn="l" fontAlgn="base">
                        <a:lnSpc>
                          <a:spcPts val="2175"/>
                        </a:lnSpc>
                        <a:buFont typeface="Arial" panose="020B0604020202020204" pitchFamily="34" charset="0"/>
                        <a:buChar char="•"/>
                      </a:pPr>
                      <a:r>
                        <a:rPr lang="en-US" sz="1100" b="0" i="0" dirty="0">
                          <a:solidFill>
                            <a:srgbClr val="000000"/>
                          </a:solidFill>
                          <a:effectLst/>
                          <a:latin typeface="Avenir Light" panose="020B0402020203020204" pitchFamily="34" charset="77"/>
                        </a:rPr>
                        <a:t>SHIFT (July 27-29)​</a:t>
                      </a:r>
                      <a:endParaRPr lang="en-US" sz="900" b="0" i="0" dirty="0">
                        <a:solidFill>
                          <a:srgbClr val="000000"/>
                        </a:solidFill>
                        <a:effectLst/>
                        <a:latin typeface="Arial" panose="020B0604020202020204" pitchFamily="34" charset="0"/>
                      </a:endParaRPr>
                    </a:p>
                  </a:txBody>
                  <a:tcPr marL="65382" marR="65382" marT="32691" marB="3269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971424362"/>
                  </a:ext>
                </a:extLst>
              </a:tr>
            </a:tbl>
          </a:graphicData>
        </a:graphic>
      </p:graphicFrame>
      <p:sp>
        <p:nvSpPr>
          <p:cNvPr id="5" name="Rectangle 1">
            <a:extLst>
              <a:ext uri="{FF2B5EF4-FFF2-40B4-BE49-F238E27FC236}">
                <a16:creationId xmlns:a16="http://schemas.microsoft.com/office/drawing/2014/main" id="{4A567492-FBC7-F9C1-A86E-60E546EF3B4C}"/>
              </a:ext>
            </a:extLst>
          </p:cNvPr>
          <p:cNvSpPr>
            <a:spLocks noChangeArrowheads="1"/>
          </p:cNvSpPr>
          <p:nvPr/>
        </p:nvSpPr>
        <p:spPr bwMode="auto">
          <a:xfrm>
            <a:off x="-242887" y="2362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20976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63C57-3007-D54C-9BB0-D1696D30458F}"/>
              </a:ext>
            </a:extLst>
          </p:cNvPr>
          <p:cNvSpPr>
            <a:spLocks noGrp="1"/>
          </p:cNvSpPr>
          <p:nvPr>
            <p:ph type="title"/>
          </p:nvPr>
        </p:nvSpPr>
        <p:spPr/>
        <p:txBody>
          <a:bodyPr/>
          <a:lstStyle/>
          <a:p>
            <a:r>
              <a:rPr lang="en-US" dirty="0"/>
              <a:t>#1- ONS</a:t>
            </a:r>
          </a:p>
        </p:txBody>
      </p:sp>
      <p:sp>
        <p:nvSpPr>
          <p:cNvPr id="3" name="Content Placeholder 2">
            <a:extLst>
              <a:ext uri="{FF2B5EF4-FFF2-40B4-BE49-F238E27FC236}">
                <a16:creationId xmlns:a16="http://schemas.microsoft.com/office/drawing/2014/main" id="{6216EA6B-43D2-0F4C-8A1B-0C2DE691AB65}"/>
              </a:ext>
            </a:extLst>
          </p:cNvPr>
          <p:cNvSpPr>
            <a:spLocks noGrp="1"/>
          </p:cNvSpPr>
          <p:nvPr>
            <p:ph sz="half" idx="1"/>
          </p:nvPr>
        </p:nvSpPr>
        <p:spPr/>
        <p:txBody>
          <a:bodyPr/>
          <a:lstStyle/>
          <a:p>
            <a:r>
              <a:rPr lang="en-US" dirty="0"/>
              <a:t>Journey 1 graphic</a:t>
            </a:r>
          </a:p>
        </p:txBody>
      </p:sp>
      <p:sp>
        <p:nvSpPr>
          <p:cNvPr id="4" name="Content Placeholder 3">
            <a:extLst>
              <a:ext uri="{FF2B5EF4-FFF2-40B4-BE49-F238E27FC236}">
                <a16:creationId xmlns:a16="http://schemas.microsoft.com/office/drawing/2014/main" id="{2BE459F4-299C-CA49-A194-8FFA3F3E2AA1}"/>
              </a:ext>
            </a:extLst>
          </p:cNvPr>
          <p:cNvSpPr>
            <a:spLocks noGrp="1"/>
          </p:cNvSpPr>
          <p:nvPr>
            <p:ph sz="half" idx="10"/>
          </p:nvPr>
        </p:nvSpPr>
        <p:spPr/>
        <p:txBody>
          <a:bodyPr/>
          <a:lstStyle/>
          <a:p>
            <a:r>
              <a:rPr lang="en-US" dirty="0"/>
              <a:t>Journey 2 graphic</a:t>
            </a:r>
          </a:p>
        </p:txBody>
      </p:sp>
    </p:spTree>
    <p:extLst>
      <p:ext uri="{BB962C8B-B14F-4D97-AF65-F5344CB8AC3E}">
        <p14:creationId xmlns:p14="http://schemas.microsoft.com/office/powerpoint/2010/main" val="3088747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06DAC-F3A2-7560-A372-7D09497026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604F8E-2DC2-0952-4108-B0E007B1D554}"/>
              </a:ext>
            </a:extLst>
          </p:cNvPr>
          <p:cNvSpPr>
            <a:spLocks noGrp="1"/>
          </p:cNvSpPr>
          <p:nvPr>
            <p:ph type="title"/>
          </p:nvPr>
        </p:nvSpPr>
        <p:spPr/>
        <p:txBody>
          <a:bodyPr/>
          <a:lstStyle/>
          <a:p>
            <a:r>
              <a:rPr lang="en-US" dirty="0"/>
              <a:t>#2- new staff training</a:t>
            </a:r>
          </a:p>
        </p:txBody>
      </p:sp>
      <p:sp>
        <p:nvSpPr>
          <p:cNvPr id="3" name="Content Placeholder 2">
            <a:extLst>
              <a:ext uri="{FF2B5EF4-FFF2-40B4-BE49-F238E27FC236}">
                <a16:creationId xmlns:a16="http://schemas.microsoft.com/office/drawing/2014/main" id="{EFF85CEF-667B-2E3C-AF1F-168746F69F85}"/>
              </a:ext>
            </a:extLst>
          </p:cNvPr>
          <p:cNvSpPr>
            <a:spLocks noGrp="1"/>
          </p:cNvSpPr>
          <p:nvPr>
            <p:ph sz="half" idx="1"/>
          </p:nvPr>
        </p:nvSpPr>
        <p:spPr/>
        <p:txBody>
          <a:bodyPr/>
          <a:lstStyle/>
          <a:p>
            <a:r>
              <a:rPr lang="en-US" dirty="0"/>
              <a:t>Journey 1 graphic with blanks</a:t>
            </a:r>
          </a:p>
        </p:txBody>
      </p:sp>
      <p:sp>
        <p:nvSpPr>
          <p:cNvPr id="4" name="Content Placeholder 3">
            <a:extLst>
              <a:ext uri="{FF2B5EF4-FFF2-40B4-BE49-F238E27FC236}">
                <a16:creationId xmlns:a16="http://schemas.microsoft.com/office/drawing/2014/main" id="{0C294039-7C6D-E5D2-34CD-DE4997ABED52}"/>
              </a:ext>
            </a:extLst>
          </p:cNvPr>
          <p:cNvSpPr>
            <a:spLocks noGrp="1"/>
          </p:cNvSpPr>
          <p:nvPr>
            <p:ph sz="half" idx="10"/>
          </p:nvPr>
        </p:nvSpPr>
        <p:spPr/>
        <p:txBody>
          <a:bodyPr/>
          <a:lstStyle/>
          <a:p>
            <a:r>
              <a:rPr lang="en-US" dirty="0"/>
              <a:t>Journey 2 graphic with blanks</a:t>
            </a:r>
          </a:p>
        </p:txBody>
      </p:sp>
    </p:spTree>
    <p:extLst>
      <p:ext uri="{BB962C8B-B14F-4D97-AF65-F5344CB8AC3E}">
        <p14:creationId xmlns:p14="http://schemas.microsoft.com/office/powerpoint/2010/main" val="3439516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6D11E-4C4D-EC3F-D8C5-D135F490E6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320EB0-5DD1-2B54-1342-5D485E9F6011}"/>
              </a:ext>
            </a:extLst>
          </p:cNvPr>
          <p:cNvSpPr>
            <a:spLocks noGrp="1"/>
          </p:cNvSpPr>
          <p:nvPr>
            <p:ph type="title"/>
          </p:nvPr>
        </p:nvSpPr>
        <p:spPr/>
        <p:txBody>
          <a:bodyPr/>
          <a:lstStyle/>
          <a:p>
            <a:r>
              <a:rPr lang="en-US" dirty="0"/>
              <a:t>#3- nationally required</a:t>
            </a:r>
          </a:p>
        </p:txBody>
      </p:sp>
      <p:sp>
        <p:nvSpPr>
          <p:cNvPr id="3" name="Content Placeholder 2">
            <a:extLst>
              <a:ext uri="{FF2B5EF4-FFF2-40B4-BE49-F238E27FC236}">
                <a16:creationId xmlns:a16="http://schemas.microsoft.com/office/drawing/2014/main" id="{661FCB9D-FFDB-9BF5-336B-81E3819286ED}"/>
              </a:ext>
            </a:extLst>
          </p:cNvPr>
          <p:cNvSpPr>
            <a:spLocks noGrp="1"/>
          </p:cNvSpPr>
          <p:nvPr>
            <p:ph sz="half" idx="1"/>
          </p:nvPr>
        </p:nvSpPr>
        <p:spPr/>
        <p:txBody>
          <a:bodyPr/>
          <a:lstStyle/>
          <a:p>
            <a:r>
              <a:rPr lang="en-US" dirty="0"/>
              <a:t>Journey 1 graphic with blanks</a:t>
            </a:r>
          </a:p>
        </p:txBody>
      </p:sp>
      <p:sp>
        <p:nvSpPr>
          <p:cNvPr id="4" name="Content Placeholder 3">
            <a:extLst>
              <a:ext uri="{FF2B5EF4-FFF2-40B4-BE49-F238E27FC236}">
                <a16:creationId xmlns:a16="http://schemas.microsoft.com/office/drawing/2014/main" id="{E4C635E5-A059-9ACA-8004-CCCF1F104C3B}"/>
              </a:ext>
            </a:extLst>
          </p:cNvPr>
          <p:cNvSpPr>
            <a:spLocks noGrp="1"/>
          </p:cNvSpPr>
          <p:nvPr>
            <p:ph sz="half" idx="10"/>
          </p:nvPr>
        </p:nvSpPr>
        <p:spPr/>
        <p:txBody>
          <a:bodyPr/>
          <a:lstStyle/>
          <a:p>
            <a:r>
              <a:rPr lang="en-US" dirty="0"/>
              <a:t>Journey 2 graphic with blanks</a:t>
            </a:r>
          </a:p>
        </p:txBody>
      </p:sp>
    </p:spTree>
    <p:extLst>
      <p:ext uri="{BB962C8B-B14F-4D97-AF65-F5344CB8AC3E}">
        <p14:creationId xmlns:p14="http://schemas.microsoft.com/office/powerpoint/2010/main" val="3610359400"/>
      </p:ext>
    </p:extLst>
  </p:cSld>
  <p:clrMapOvr>
    <a:masterClrMapping/>
  </p:clrMapOvr>
</p:sld>
</file>

<file path=ppt/theme/theme1.xml><?xml version="1.0" encoding="utf-8"?>
<a:theme xmlns:a="http://schemas.openxmlformats.org/drawingml/2006/main" name="InterVarsity Light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Varsity_ppt_template_2021_16x9" id="{3FAEA3BC-1A8F-1A4C-8506-68F16F7EF06A}" vid="{F08C8E76-64E8-7549-9E6B-F959A6254419}"/>
    </a:ext>
  </a:extLst>
</a:theme>
</file>

<file path=ppt/theme/theme2.xml><?xml version="1.0" encoding="utf-8"?>
<a:theme xmlns:a="http://schemas.openxmlformats.org/drawingml/2006/main" name="InterVarsity Dark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Varsity_ppt_template_2021_16x9" id="{3FAEA3BC-1A8F-1A4C-8506-68F16F7EF06A}" vid="{2D27C162-5EEF-B04E-9BD5-10A3E293637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57DCAB86B73B84493F95346D0AD7529" ma:contentTypeVersion="16" ma:contentTypeDescription="Create a new document." ma:contentTypeScope="" ma:versionID="2442cc6bcb198a6f2d26111635a4bbde">
  <xsd:schema xmlns:xsd="http://www.w3.org/2001/XMLSchema" xmlns:xs="http://www.w3.org/2001/XMLSchema" xmlns:p="http://schemas.microsoft.com/office/2006/metadata/properties" xmlns:ns2="5b022f47-8a4d-4f67-a911-8485c2a663f1" xmlns:ns3="cae65d9a-0af7-4842-8c5d-5b1c6df95e78" targetNamespace="http://schemas.microsoft.com/office/2006/metadata/properties" ma:root="true" ma:fieldsID="c75784b3ce1279e08ecc9977782bbdbb" ns2:_="" ns3:_="">
    <xsd:import namespace="5b022f47-8a4d-4f67-a911-8485c2a663f1"/>
    <xsd:import namespace="cae65d9a-0af7-4842-8c5d-5b1c6df95e7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022f47-8a4d-4f67-a911-8485c2a663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a3b15df-51a5-488d-a802-ab70a319a56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e65d9a-0af7-4842-8c5d-5b1c6df95e7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d7898cb-241b-43b1-874b-94a629d7656e}" ma:internalName="TaxCatchAll" ma:showField="CatchAllData" ma:web="cae65d9a-0af7-4842-8c5d-5b1c6df95e7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b022f47-8a4d-4f67-a911-8485c2a663f1">
      <Terms xmlns="http://schemas.microsoft.com/office/infopath/2007/PartnerControls"/>
    </lcf76f155ced4ddcb4097134ff3c332f>
    <TaxCatchAll xmlns="cae65d9a-0af7-4842-8c5d-5b1c6df95e78" xsi:nil="true"/>
  </documentManagement>
</p:properties>
</file>

<file path=customXml/itemProps1.xml><?xml version="1.0" encoding="utf-8"?>
<ds:datastoreItem xmlns:ds="http://schemas.openxmlformats.org/officeDocument/2006/customXml" ds:itemID="{2787D41F-873F-4E30-B6E3-53DFC6160076}">
  <ds:schemaRefs>
    <ds:schemaRef ds:uri="http://schemas.microsoft.com/sharepoint/v3/contenttype/forms"/>
  </ds:schemaRefs>
</ds:datastoreItem>
</file>

<file path=customXml/itemProps2.xml><?xml version="1.0" encoding="utf-8"?>
<ds:datastoreItem xmlns:ds="http://schemas.openxmlformats.org/officeDocument/2006/customXml" ds:itemID="{543ACF20-560C-4C62-8F16-213A91A412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022f47-8a4d-4f67-a911-8485c2a663f1"/>
    <ds:schemaRef ds:uri="cae65d9a-0af7-4842-8c5d-5b1c6df95e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4ABA8E-B79D-40EC-8C17-687B33C9B373}">
  <ds:schemaRefs>
    <ds:schemaRef ds:uri="http://schemas.microsoft.com/office/2006/metadata/properties"/>
    <ds:schemaRef ds:uri="http://schemas.microsoft.com/office/infopath/2007/PartnerControls"/>
    <ds:schemaRef ds:uri="5b022f47-8a4d-4f67-a911-8485c2a663f1"/>
    <ds:schemaRef ds:uri="cae65d9a-0af7-4842-8c5d-5b1c6df95e78"/>
  </ds:schemaRefs>
</ds:datastoreItem>
</file>

<file path=docProps/app.xml><?xml version="1.0" encoding="utf-8"?>
<Properties xmlns="http://schemas.openxmlformats.org/officeDocument/2006/extended-properties" xmlns:vt="http://schemas.openxmlformats.org/officeDocument/2006/docPropsVTypes">
  <Template>InterVarsity Light Background</Template>
  <TotalTime>28</TotalTime>
  <Words>430</Words>
  <Application>Microsoft Office PowerPoint</Application>
  <PresentationFormat>On-screen Show (16:9)</PresentationFormat>
  <Paragraphs>45</Paragraphs>
  <Slides>8</Slides>
  <Notes>2</Notes>
  <HiddenSlides>0</HiddenSlides>
  <MMClips>0</MMClips>
  <ScaleCrop>false</ScaleCrop>
  <HeadingPairs>
    <vt:vector size="4" baseType="variant">
      <vt:variant>
        <vt:lpstr>Theme</vt:lpstr>
      </vt:variant>
      <vt:variant>
        <vt:i4>2</vt:i4>
      </vt:variant>
      <vt:variant>
        <vt:lpstr>Slide Titles</vt:lpstr>
      </vt:variant>
      <vt:variant>
        <vt:i4>8</vt:i4>
      </vt:variant>
    </vt:vector>
  </HeadingPairs>
  <TitlesOfParts>
    <vt:vector size="10" baseType="lpstr">
      <vt:lpstr>InterVarsity Light Background</vt:lpstr>
      <vt:lpstr>InterVarsity Dark Background</vt:lpstr>
      <vt:lpstr>WITHOUT THE PATHWAYS</vt:lpstr>
      <vt:lpstr>WITH THE PATHWAYS</vt:lpstr>
      <vt:lpstr>CAMPUS STAFF TRAINING PATHWAY</vt:lpstr>
      <vt:lpstr>THEOLOGICAL FOUNDATIONS for ministry</vt:lpstr>
      <vt:lpstr>Delivery method: LEARNING WEEKS</vt:lpstr>
      <vt:lpstr>#1- ONS</vt:lpstr>
      <vt:lpstr>#2- new staff training</vt:lpstr>
      <vt:lpstr>#3- nationally required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 Shiau</dc:creator>
  <cp:lastModifiedBy>Dan Shiau</cp:lastModifiedBy>
  <cp:revision>4</cp:revision>
  <dcterms:created xsi:type="dcterms:W3CDTF">2026-03-20T17:32:29Z</dcterms:created>
  <dcterms:modified xsi:type="dcterms:W3CDTF">2026-03-25T13:44:22Z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0x010100357DCAB86B73B84493F95346D0AD7529</vt:lpwstr>
  </property>
</Properties>
</file>