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Satisfy"/>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1" roundtripDataSignature="AMtx7mgmWXxlSRWGG/XxA0dmCeDzaEOh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Satisfy-regular.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p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13537"/>
                </a:solidFill>
              </a:rPr>
              <a:t>“There are generally two categories of questions: connecting and deepening .We will learn how to use both gears in real conversations, and you will learn that you have a choice between connecting and deepening. But first, let’s define these two gears. </a:t>
            </a:r>
            <a:endParaRPr sz="1200" strike="sngStrike">
              <a:solidFill>
                <a:srgbClr val="313537"/>
              </a:solidFill>
            </a:endParaRPr>
          </a:p>
          <a:p>
            <a:pPr indent="-304800" lvl="0" marL="457200" rtl="0" algn="l">
              <a:lnSpc>
                <a:spcPct val="115000"/>
              </a:lnSpc>
              <a:spcBef>
                <a:spcPts val="0"/>
              </a:spcBef>
              <a:spcAft>
                <a:spcPts val="0"/>
              </a:spcAft>
              <a:buClr>
                <a:srgbClr val="313537"/>
              </a:buClr>
              <a:buSzPts val="1200"/>
              <a:buFont typeface="Avenir"/>
              <a:buChar char="●"/>
            </a:pPr>
            <a:r>
              <a:rPr b="1" lang="en" sz="1200">
                <a:solidFill>
                  <a:srgbClr val="313537"/>
                </a:solidFill>
                <a:latin typeface="Avenir"/>
                <a:ea typeface="Avenir"/>
                <a:cs typeface="Avenir"/>
                <a:sym typeface="Avenir"/>
              </a:rPr>
              <a:t>Connecting </a:t>
            </a:r>
            <a:r>
              <a:rPr lang="en" sz="1200">
                <a:solidFill>
                  <a:srgbClr val="313537"/>
                </a:solidFill>
                <a:latin typeface="Avenir"/>
                <a:ea typeface="Avenir"/>
                <a:cs typeface="Avenir"/>
                <a:sym typeface="Avenir"/>
              </a:rPr>
              <a:t>questions help people to open up and share honestly. </a:t>
            </a:r>
            <a:endParaRPr/>
          </a:p>
          <a:p>
            <a:pPr indent="-304800" lvl="0" marL="457200" rtl="0" algn="l">
              <a:lnSpc>
                <a:spcPct val="115000"/>
              </a:lnSpc>
              <a:spcBef>
                <a:spcPts val="0"/>
              </a:spcBef>
              <a:spcAft>
                <a:spcPts val="0"/>
              </a:spcAft>
              <a:buClr>
                <a:srgbClr val="313537"/>
              </a:buClr>
              <a:buSzPts val="1200"/>
              <a:buFont typeface="Avenir"/>
              <a:buChar char="●"/>
            </a:pPr>
            <a:r>
              <a:rPr b="1" lang="en" sz="1200">
                <a:solidFill>
                  <a:srgbClr val="FF9900"/>
                </a:solidFill>
                <a:latin typeface="Satisfy"/>
                <a:ea typeface="Satisfy"/>
                <a:cs typeface="Satisfy"/>
                <a:sym typeface="Satisfy"/>
              </a:rPr>
              <a:t>Deepening </a:t>
            </a:r>
            <a:r>
              <a:rPr lang="en" sz="1200">
                <a:solidFill>
                  <a:srgbClr val="313537"/>
                </a:solidFill>
                <a:latin typeface="Avenir"/>
                <a:ea typeface="Avenir"/>
                <a:cs typeface="Avenir"/>
                <a:sym typeface="Avenir"/>
              </a:rPr>
              <a:t>questions invite the conversation to go deeper. </a:t>
            </a:r>
            <a:endParaRP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94118"/>
              </a:lnSpc>
              <a:spcBef>
                <a:spcPts val="0"/>
              </a:spcBef>
              <a:spcAft>
                <a:spcPts val="0"/>
              </a:spcAft>
              <a:buSzPts val="1100"/>
              <a:buNone/>
            </a:pPr>
            <a:r>
              <a:rPr lang="en" sz="1200">
                <a:solidFill>
                  <a:schemeClr val="dk1"/>
                </a:solidFill>
              </a:rPr>
              <a:t>“Connecting questions allow us to learn more about our friends, their spiritual experiences, their hopes and their fears. </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rabicPeriod"/>
            </a:pPr>
            <a:r>
              <a:rPr lang="en" sz="1200">
                <a:solidFill>
                  <a:schemeClr val="dk1"/>
                </a:solidFill>
              </a:rPr>
              <a:t>Connecting questions follow the momentum of the conversation and encourage a person to share their story. Connecting Questions are focused on the person and their experience. </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rabicPeriod"/>
            </a:pPr>
            <a:r>
              <a:rPr lang="en" sz="1200">
                <a:solidFill>
                  <a:schemeClr val="dk1"/>
                </a:solidFill>
              </a:rPr>
              <a:t>Connecting questions build rapport and trust with the person, which are the building blocks of further conversations. </a:t>
            </a:r>
            <a:endParaRPr sz="1200">
              <a:solidFill>
                <a:schemeClr val="dk1"/>
              </a:solidFill>
            </a:endParaRPr>
          </a:p>
          <a:p>
            <a:pPr indent="0" lvl="0" marL="0" rtl="0" algn="l">
              <a:lnSpc>
                <a:spcPct val="115000"/>
              </a:lnSpc>
              <a:spcBef>
                <a:spcPts val="1200"/>
              </a:spcBef>
              <a:spcAft>
                <a:spcPts val="1200"/>
              </a:spcAft>
              <a:buSzPts val="1100"/>
              <a:buNone/>
            </a:pPr>
            <a:r>
              <a:rPr lang="en" sz="1200">
                <a:solidFill>
                  <a:schemeClr val="dk1"/>
                </a:solidFill>
              </a:rPr>
              <a:t>Here are 3 examples (ask a volunteer to read the screen). Which is your favorite?” </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“There is a saying in the United States: ‘Polite people do not talk about politics, religion, or money.’ In contrast, Jesus talks about all three of these important topics, all the time. Similarly, we will learn to ask deepening questions that help break the ice and transition conversations to spiritual topics. This can be smooth or abrupt, depending on your personality and your context. Here are two examples  of deepening questions. (Ask a volunteer to read the slide.). Which do you like best?”</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TIPS FOR TRAINERS</a:t>
            </a:r>
            <a:endParaRPr sz="1200">
              <a:solidFill>
                <a:schemeClr val="dk1"/>
              </a:solidFill>
            </a:endParaRPr>
          </a:p>
          <a:p>
            <a:pPr indent="0" lvl="0" marL="0" rtl="0" algn="l">
              <a:lnSpc>
                <a:spcPct val="115000"/>
              </a:lnSpc>
              <a:spcBef>
                <a:spcPts val="0"/>
              </a:spcBef>
              <a:spcAft>
                <a:spcPts val="0"/>
              </a:spcAft>
              <a:buSzPts val="1100"/>
              <a:buNone/>
            </a:pPr>
            <a:r>
              <a:rPr lang="en" sz="1200">
                <a:solidFill>
                  <a:schemeClr val="dk1"/>
                </a:solidFill>
              </a:rPr>
              <a:t>You might wish to modify these to sound more conversational. Such as, “How’s that working for you?” Or “What do you think of Jesus doing that?”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rPr>
              <a:t>“Conversations are like the layers of an onion. deepening questions help us pivot from superficial to a deeper layer of more meaningful conversations. Good spiritual conversations help all of us explore our deeper yearnings. God has given everyone a soul, and the purpose of our soul is to yearn for God. We fill our souls with all kinds of cheap substitutes instead of filling our soul with our Creator. Deepening questions help our friends tap into the yearnings of their soul and their deeper desires. This is love.</a:t>
            </a:r>
            <a:endParaRPr sz="1200">
              <a:solidFill>
                <a:schemeClr val="dk1"/>
              </a:solidFill>
            </a:endParaRPr>
          </a:p>
          <a:p>
            <a:pPr indent="0" lvl="0" marL="0" rtl="0" algn="l">
              <a:lnSpc>
                <a:spcPct val="100000"/>
              </a:lnSpc>
              <a:spcBef>
                <a:spcPts val="0"/>
              </a:spcBef>
              <a:spcAft>
                <a:spcPts val="0"/>
              </a:spcAft>
              <a:buSzPts val="1100"/>
              <a:buNone/>
            </a:pPr>
            <a:r>
              <a:t/>
            </a:r>
            <a:endParaRPr sz="1200">
              <a:solidFill>
                <a:schemeClr val="dk1"/>
              </a:solidFill>
            </a:endParaRPr>
          </a:p>
          <a:p>
            <a:pPr indent="0" lvl="0" marL="0" rtl="0" algn="l">
              <a:lnSpc>
                <a:spcPct val="100000"/>
              </a:lnSpc>
              <a:spcBef>
                <a:spcPts val="0"/>
              </a:spcBef>
              <a:spcAft>
                <a:spcPts val="0"/>
              </a:spcAft>
              <a:buSzPts val="1100"/>
              <a:buNone/>
            </a:pPr>
            <a:r>
              <a:rPr lang="en" sz="1200">
                <a:solidFill>
                  <a:schemeClr val="dk1"/>
                </a:solidFill>
              </a:rPr>
              <a:t>It is fantastic when our non-Christian friend says to us after a 30 minute spiritual conversation, ‘You ask such good questions. I feel like I am getting to know myself better. Thank you for this very helpful conversation.’” </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“Please vote. Do you think you should ask a connecting question? Raise your hand. Or do you prefer deepening?”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(On your computer, hover your cursor over the groups’ preferred answer, and click the specific speech bubble to take you to the outcome. Practice this ahead of time, so you are comfortable with this functionality.)</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TIP FOR THE TRAINERS</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We suggest making this interactive. </a:t>
            </a:r>
            <a:r>
              <a:rPr lang="en"/>
              <a:t>Read the comment from your friend in blue. Have your group vote on which response they would give, “connecting” or “deepening”?</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00000"/>
              </a:lnSpc>
              <a:spcBef>
                <a:spcPts val="0"/>
              </a:spcBef>
              <a:spcAft>
                <a:spcPts val="0"/>
              </a:spcAft>
              <a:buSzPts val="1100"/>
              <a:buNone/>
            </a:pPr>
            <a:r>
              <a:rPr lang="en"/>
              <a:t>TIPS</a:t>
            </a:r>
            <a:endParaRPr/>
          </a:p>
          <a:p>
            <a:pPr indent="0" lvl="0" marL="0" rtl="0" algn="l">
              <a:lnSpc>
                <a:spcPct val="100000"/>
              </a:lnSpc>
              <a:spcBef>
                <a:spcPts val="0"/>
              </a:spcBef>
              <a:spcAft>
                <a:spcPts val="0"/>
              </a:spcAft>
              <a:buSzPts val="1100"/>
              <a:buNone/>
            </a:pPr>
            <a:r>
              <a:rPr lang="en"/>
              <a:t>Read the deepening response in a slightly snarky tone. </a:t>
            </a:r>
            <a:endParaRPr/>
          </a:p>
          <a:p>
            <a:pPr indent="0" lvl="0" marL="0" rtl="0" algn="l">
              <a:lnSpc>
                <a:spcPct val="100000"/>
              </a:lnSpc>
              <a:spcBef>
                <a:spcPts val="0"/>
              </a:spcBef>
              <a:spcAft>
                <a:spcPts val="0"/>
              </a:spcAft>
              <a:buSzPts val="1100"/>
              <a:buNone/>
            </a:pPr>
            <a:r>
              <a:rPr lang="en"/>
              <a:t>Read her reply as an awkward moment that ends the conversation.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highlight>
                  <a:srgbClr val="FFFF00"/>
                </a:highlight>
              </a:rPr>
              <a:t>Original notes: “</a:t>
            </a:r>
            <a:r>
              <a:rPr b="0" i="0" lang="en" sz="1200" u="none" strike="noStrike">
                <a:solidFill>
                  <a:schemeClr val="dk1"/>
                </a:solidFill>
                <a:highlight>
                  <a:srgbClr val="FFFF00"/>
                </a:highlight>
                <a:latin typeface="Calibri"/>
                <a:ea typeface="Calibri"/>
                <a:cs typeface="Calibri"/>
                <a:sym typeface="Calibri"/>
              </a:rPr>
              <a:t>These are InterVarsity’s 5 Thresholds, or 5 steps that non-Christians commonly go through on their journey toward faith. We discovered these after interviewing a multi-ethnic, diverse group of women and m</a:t>
            </a:r>
            <a:r>
              <a:rPr lang="en">
                <a:highlight>
                  <a:srgbClr val="FFFF00"/>
                </a:highlight>
              </a:rPr>
              <a:t>en</a:t>
            </a:r>
            <a:r>
              <a:rPr b="0" i="0" lang="en" sz="1200" u="none" strike="noStrike">
                <a:solidFill>
                  <a:schemeClr val="dk1"/>
                </a:solidFill>
                <a:highlight>
                  <a:srgbClr val="FFFF00"/>
                </a:highlight>
                <a:latin typeface="Calibri"/>
                <a:ea typeface="Calibri"/>
                <a:cs typeface="Calibri"/>
                <a:sym typeface="Calibri"/>
              </a:rPr>
              <a:t>. They’re recorded in a book called </a:t>
            </a:r>
            <a:r>
              <a:rPr b="0" i="1" lang="en" sz="1200" u="none" strike="noStrike">
                <a:solidFill>
                  <a:schemeClr val="dk1"/>
                </a:solidFill>
                <a:highlight>
                  <a:srgbClr val="FFFF00"/>
                </a:highlight>
                <a:latin typeface="Calibri"/>
                <a:ea typeface="Calibri"/>
                <a:cs typeface="Calibri"/>
                <a:sym typeface="Calibri"/>
              </a:rPr>
              <a:t>I Once Was Lost</a:t>
            </a:r>
            <a:r>
              <a:rPr b="0" i="0" lang="en" sz="1200" u="none" strike="noStrike">
                <a:solidFill>
                  <a:schemeClr val="dk1"/>
                </a:solidFill>
                <a:highlight>
                  <a:srgbClr val="FFFF00"/>
                </a:highlight>
                <a:latin typeface="Calibri"/>
                <a:ea typeface="Calibri"/>
                <a:cs typeface="Calibri"/>
                <a:sym typeface="Calibri"/>
              </a:rPr>
              <a:t> if you would like to check it out and go deeper. Let’s jump into this awesome adventure together.</a:t>
            </a:r>
            <a:r>
              <a:rPr lang="en">
                <a:highlight>
                  <a:srgbClr val="FFFF00"/>
                </a:highlight>
              </a:rPr>
              <a:t>”</a:t>
            </a:r>
            <a:endParaRPr b="0" i="0" sz="1200" u="none" strike="noStrike">
              <a:solidFill>
                <a:schemeClr val="dk1"/>
              </a:solidFill>
              <a:highlight>
                <a:srgbClr val="FFFF00"/>
              </a:highlight>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highlight>
                <a:srgbClr val="FFFF00"/>
              </a:highlight>
            </a:endParaRPr>
          </a:p>
          <a:p>
            <a:pPr indent="0" lvl="0" marL="0" rtl="0" algn="l">
              <a:lnSpc>
                <a:spcPct val="100000"/>
              </a:lnSpc>
              <a:spcBef>
                <a:spcPts val="0"/>
              </a:spcBef>
              <a:spcAft>
                <a:spcPts val="0"/>
              </a:spcAft>
              <a:buSzPts val="1400"/>
              <a:buNone/>
            </a:pPr>
            <a:r>
              <a:rPr lang="en">
                <a:highlight>
                  <a:srgbClr val="FFFF00"/>
                </a:highlight>
              </a:rPr>
              <a:t>In this session, we will learn:</a:t>
            </a:r>
            <a:endParaRPr/>
          </a:p>
          <a:p>
            <a:pPr indent="0" lvl="0" marL="0" rtl="0" algn="l">
              <a:lnSpc>
                <a:spcPct val="100000"/>
              </a:lnSpc>
              <a:spcBef>
                <a:spcPts val="0"/>
              </a:spcBef>
              <a:spcAft>
                <a:spcPts val="0"/>
              </a:spcAft>
              <a:buSzPts val="1400"/>
              <a:buNone/>
            </a:pPr>
            <a:r>
              <a:t/>
            </a:r>
            <a:endParaRPr>
              <a:highlight>
                <a:srgbClr val="FFFF00"/>
              </a:highlight>
            </a:endParaRPr>
          </a:p>
          <a:p>
            <a:pPr indent="-228600" lvl="0" marL="228600" rtl="0" algn="l">
              <a:lnSpc>
                <a:spcPct val="100000"/>
              </a:lnSpc>
              <a:spcBef>
                <a:spcPts val="0"/>
              </a:spcBef>
              <a:spcAft>
                <a:spcPts val="0"/>
              </a:spcAft>
              <a:buSzPts val="1400"/>
              <a:buAutoNum type="arabicParenR"/>
            </a:pPr>
            <a:r>
              <a:rPr lang="en">
                <a:highlight>
                  <a:srgbClr val="FFFF00"/>
                </a:highlight>
              </a:rPr>
              <a:t>How to have better relationships with non-Christians. </a:t>
            </a:r>
            <a:endParaRPr/>
          </a:p>
          <a:p>
            <a:pPr indent="-228600" lvl="0" marL="228600" rtl="0" algn="l">
              <a:lnSpc>
                <a:spcPct val="100000"/>
              </a:lnSpc>
              <a:spcBef>
                <a:spcPts val="0"/>
              </a:spcBef>
              <a:spcAft>
                <a:spcPts val="0"/>
              </a:spcAft>
              <a:buSzPts val="1400"/>
              <a:buAutoNum type="arabicParenR"/>
            </a:pPr>
            <a:r>
              <a:rPr lang="en">
                <a:highlight>
                  <a:srgbClr val="FFFF00"/>
                </a:highlight>
              </a:rPr>
              <a:t>How to overcome the trap of indifference and help your friends become curious</a:t>
            </a:r>
            <a:endParaRPr/>
          </a:p>
          <a:p>
            <a:pPr indent="-228600" lvl="0" marL="228600" rtl="0" algn="l">
              <a:lnSpc>
                <a:spcPct val="100000"/>
              </a:lnSpc>
              <a:spcBef>
                <a:spcPts val="0"/>
              </a:spcBef>
              <a:spcAft>
                <a:spcPts val="0"/>
              </a:spcAft>
              <a:buSzPts val="1400"/>
              <a:buAutoNum type="arabicParenR"/>
            </a:pPr>
            <a:r>
              <a:rPr lang="en">
                <a:highlight>
                  <a:srgbClr val="FFFF00"/>
                </a:highlight>
              </a:rPr>
              <a:t>How to ask connecting and deepening questions and become more intriguing in your relational evangelism</a:t>
            </a:r>
            <a:endParaRPr>
              <a:highlight>
                <a:srgbClr val="FFFF00"/>
              </a:highlight>
            </a:endParaRPr>
          </a:p>
          <a:p>
            <a:pPr indent="0" lvl="0" marL="0" rtl="0" algn="l">
              <a:lnSpc>
                <a:spcPct val="100000"/>
              </a:lnSpc>
              <a:spcBef>
                <a:spcPts val="0"/>
              </a:spcBef>
              <a:spcAft>
                <a:spcPts val="0"/>
              </a:spcAft>
              <a:buSzPts val="1400"/>
              <a:buNone/>
            </a:pPr>
            <a:r>
              <a:t/>
            </a:r>
            <a:endParaRPr>
              <a:highlight>
                <a:srgbClr val="FFFF00"/>
              </a:highlight>
            </a:endParaRPr>
          </a:p>
        </p:txBody>
      </p:sp>
      <p:sp>
        <p:nvSpPr>
          <p:cNvPr id="109" name="Google Shape;109;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rPr>
              <a:t>“We’re going to have a fun brainstorm and get into your world. Ready?” </a:t>
            </a:r>
            <a:endParaRPr/>
          </a:p>
          <a:p>
            <a:pPr indent="0" lvl="0" marL="0" rtl="0" algn="l">
              <a:lnSpc>
                <a:spcPct val="115000"/>
              </a:lnSpc>
              <a:spcBef>
                <a:spcPts val="0"/>
              </a:spcBef>
              <a:spcAft>
                <a:spcPts val="0"/>
              </a:spcAft>
              <a:buSzPts val="1100"/>
              <a:buNone/>
            </a:pPr>
            <a:br>
              <a:rPr lang="en" sz="1200">
                <a:solidFill>
                  <a:schemeClr val="dk1"/>
                </a:solidFill>
              </a:rPr>
            </a:br>
            <a:r>
              <a:rPr b="1" lang="en" sz="1200">
                <a:solidFill>
                  <a:schemeClr val="dk1"/>
                </a:solidFill>
              </a:rPr>
              <a:t>TIPS FOR TRAINERS: </a:t>
            </a:r>
            <a:endParaRPr/>
          </a:p>
          <a:p>
            <a:pPr indent="0" lvl="0" marL="0" rtl="0" algn="l">
              <a:lnSpc>
                <a:spcPct val="115000"/>
              </a:lnSpc>
              <a:spcBef>
                <a:spcPts val="0"/>
              </a:spcBef>
              <a:spcAft>
                <a:spcPts val="0"/>
              </a:spcAft>
              <a:buSzPts val="1100"/>
              <a:buNone/>
            </a:pPr>
            <a:r>
              <a:rPr b="0" lang="en" sz="1200">
                <a:solidFill>
                  <a:schemeClr val="dk1"/>
                </a:solidFill>
              </a:rPr>
              <a:t>In this exercise, we are creating an anonymous persona. This is an effective technique to make the training more real and useful. If your folks are unable to brainstorm a persona, be prepared to give them one of your own. </a:t>
            </a:r>
            <a:endParaRPr sz="12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 name="Google Shape;33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rPr>
              <a:t>On a piece of paper, have the table group create a profile of one of your non-Christian friends (keep it anonymous).</a:t>
            </a:r>
            <a:endParaRPr/>
          </a:p>
          <a:p>
            <a:pPr indent="0" lvl="0" marL="0" rtl="0" algn="l">
              <a:lnSpc>
                <a:spcPct val="115000"/>
              </a:lnSpc>
              <a:spcBef>
                <a:spcPts val="0"/>
              </a:spcBef>
              <a:spcAft>
                <a:spcPts val="0"/>
              </a:spcAft>
              <a:buSzPts val="1100"/>
              <a:buNone/>
            </a:pPr>
            <a:r>
              <a:t/>
            </a:r>
            <a:endParaRPr sz="1200">
              <a:solidFill>
                <a:schemeClr val="dk1"/>
              </a:solidFill>
            </a:endParaRPr>
          </a:p>
          <a:p>
            <a:pPr indent="0" lvl="0" marL="0" rtl="0" algn="l">
              <a:lnSpc>
                <a:spcPct val="115000"/>
              </a:lnSpc>
              <a:spcBef>
                <a:spcPts val="0"/>
              </a:spcBef>
              <a:spcAft>
                <a:spcPts val="0"/>
              </a:spcAft>
              <a:buSzPts val="1100"/>
              <a:buNone/>
            </a:pPr>
            <a:r>
              <a:rPr lang="en" sz="1200">
                <a:solidFill>
                  <a:schemeClr val="dk1"/>
                </a:solidFill>
              </a:rPr>
              <a:t>1. What’s their name or nickname?</a:t>
            </a:r>
            <a:endParaRPr/>
          </a:p>
          <a:p>
            <a:pPr indent="0" lvl="0" marL="0" rtl="0" algn="l">
              <a:lnSpc>
                <a:spcPct val="115000"/>
              </a:lnSpc>
              <a:spcBef>
                <a:spcPts val="0"/>
              </a:spcBef>
              <a:spcAft>
                <a:spcPts val="0"/>
              </a:spcAft>
              <a:buSzPts val="1100"/>
              <a:buNone/>
            </a:pPr>
            <a:r>
              <a:rPr lang="en" sz="1200">
                <a:solidFill>
                  <a:schemeClr val="dk1"/>
                </a:solidFill>
              </a:rPr>
              <a:t>2. What’s their major? </a:t>
            </a:r>
            <a:endParaRPr/>
          </a:p>
          <a:p>
            <a:pPr indent="0" lvl="0" marL="0" rtl="0" algn="l">
              <a:lnSpc>
                <a:spcPct val="115000"/>
              </a:lnSpc>
              <a:spcBef>
                <a:spcPts val="0"/>
              </a:spcBef>
              <a:spcAft>
                <a:spcPts val="0"/>
              </a:spcAft>
              <a:buSzPts val="1100"/>
              <a:buNone/>
            </a:pPr>
            <a:r>
              <a:rPr lang="en" sz="1200">
                <a:solidFill>
                  <a:schemeClr val="dk1"/>
                </a:solidFill>
              </a:rPr>
              <a:t>3. What’s their spiritual background? </a:t>
            </a:r>
            <a:endParaRPr/>
          </a:p>
          <a:p>
            <a:pPr indent="0" lvl="0" marL="0" rtl="0" algn="l">
              <a:lnSpc>
                <a:spcPct val="115000"/>
              </a:lnSpc>
              <a:spcBef>
                <a:spcPts val="0"/>
              </a:spcBef>
              <a:spcAft>
                <a:spcPts val="0"/>
              </a:spcAft>
              <a:buSzPts val="1100"/>
              <a:buNone/>
            </a:pPr>
            <a:r>
              <a:rPr lang="en" sz="1200">
                <a:solidFill>
                  <a:schemeClr val="dk1"/>
                </a:solidFill>
              </a:rPr>
              <a:t>4. What’s their funny hobby?</a:t>
            </a:r>
            <a:endParaRPr/>
          </a:p>
          <a:p>
            <a:pPr indent="0" lvl="0" marL="0" rtl="0" algn="l">
              <a:lnSpc>
                <a:spcPct val="115000"/>
              </a:lnSpc>
              <a:spcBef>
                <a:spcPts val="0"/>
              </a:spcBef>
              <a:spcAft>
                <a:spcPts val="0"/>
              </a:spcAft>
              <a:buSzPts val="1100"/>
              <a:buNone/>
            </a:pPr>
            <a:br>
              <a:rPr lang="en" sz="1200">
                <a:solidFill>
                  <a:schemeClr val="dk1"/>
                </a:solidFill>
              </a:rPr>
            </a:br>
            <a:r>
              <a:rPr b="1" lang="en" sz="1200">
                <a:solidFill>
                  <a:schemeClr val="dk1"/>
                </a:solidFill>
              </a:rPr>
              <a:t>TIPS FOR TRAINERS: </a:t>
            </a:r>
            <a:endParaRPr b="1" sz="1200">
              <a:solidFill>
                <a:schemeClr val="dk1"/>
              </a:solidFill>
            </a:endParaRPr>
          </a:p>
          <a:p>
            <a:pPr indent="0" lvl="0" marL="0" rtl="0" algn="l">
              <a:lnSpc>
                <a:spcPct val="115000"/>
              </a:lnSpc>
              <a:spcBef>
                <a:spcPts val="0"/>
              </a:spcBef>
              <a:spcAft>
                <a:spcPts val="0"/>
              </a:spcAft>
              <a:buSzPts val="1100"/>
              <a:buNone/>
            </a:pPr>
            <a:r>
              <a:rPr b="0" lang="en" sz="1200">
                <a:solidFill>
                  <a:schemeClr val="dk1"/>
                </a:solidFill>
              </a:rPr>
              <a:t>In this exercise, we are creating an anonymous persona. This is an effective technique to make the training more real and useful. If your folks are unable to brainstorm a persona, be prepared to give them one of your own. </a:t>
            </a:r>
            <a:endParaRPr/>
          </a:p>
          <a:p>
            <a:pPr indent="0" lvl="0" marL="0" rtl="0" algn="l">
              <a:lnSpc>
                <a:spcPct val="115000"/>
              </a:lnSpc>
              <a:spcBef>
                <a:spcPts val="0"/>
              </a:spcBef>
              <a:spcAft>
                <a:spcPts val="0"/>
              </a:spcAft>
              <a:buSzPts val="1100"/>
              <a:buNone/>
            </a:pPr>
            <a:r>
              <a:t/>
            </a:r>
            <a:endParaRPr b="0" sz="1200">
              <a:solidFill>
                <a:schemeClr val="dk1"/>
              </a:solidFill>
            </a:endParaRPr>
          </a:p>
          <a:p>
            <a:pPr indent="0" lvl="0" marL="0" rtl="0" algn="l">
              <a:lnSpc>
                <a:spcPct val="115000"/>
              </a:lnSpc>
              <a:spcBef>
                <a:spcPts val="0"/>
              </a:spcBef>
              <a:spcAft>
                <a:spcPts val="0"/>
              </a:spcAft>
              <a:buSzPts val="1100"/>
              <a:buNone/>
            </a:pPr>
            <a:r>
              <a:t/>
            </a:r>
            <a:endParaRPr b="0" sz="1200">
              <a:solidFill>
                <a:schemeClr val="dk1"/>
              </a:solidFill>
            </a:endParaRPr>
          </a:p>
          <a:p>
            <a:pPr indent="0" lvl="0" marL="0" rtl="0" algn="l">
              <a:lnSpc>
                <a:spcPct val="115000"/>
              </a:lnSpc>
              <a:spcBef>
                <a:spcPts val="0"/>
              </a:spcBef>
              <a:spcAft>
                <a:spcPts val="0"/>
              </a:spcAft>
              <a:buSzPts val="1100"/>
              <a:buNone/>
            </a:pPr>
            <a:r>
              <a:t/>
            </a:r>
            <a:endParaRPr sz="1200">
              <a:solidFill>
                <a:schemeClr val="dk1"/>
              </a:solidFill>
            </a:endParaRPr>
          </a:p>
          <a:p>
            <a:pPr indent="0" lvl="0" marL="0" rtl="0" algn="l">
              <a:lnSpc>
                <a:spcPct val="115000"/>
              </a:lnSpc>
              <a:spcBef>
                <a:spcPts val="0"/>
              </a:spcBef>
              <a:spcAft>
                <a:spcPts val="0"/>
              </a:spcAft>
              <a:buSzPts val="1100"/>
              <a:buNone/>
            </a:pPr>
            <a:r>
              <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rPr>
              <a:t>”Try to come up with three connecting questions and three deepening questions that you might ask this person.” </a:t>
            </a:r>
            <a:endParaRPr/>
          </a:p>
          <a:p>
            <a:pPr indent="0" lvl="0" marL="0" rtl="0" algn="l">
              <a:lnSpc>
                <a:spcPct val="115000"/>
              </a:lnSpc>
              <a:spcBef>
                <a:spcPts val="0"/>
              </a:spcBef>
              <a:spcAft>
                <a:spcPts val="0"/>
              </a:spcAft>
              <a:buSzPts val="1100"/>
              <a:buNone/>
            </a:pPr>
            <a:r>
              <a:t/>
            </a:r>
            <a:endParaRPr sz="1200">
              <a:solidFill>
                <a:schemeClr val="dk1"/>
              </a:solidFill>
            </a:endParaRPr>
          </a:p>
          <a:p>
            <a:pPr indent="0" lvl="0" marL="0" rtl="0" algn="l">
              <a:lnSpc>
                <a:spcPct val="115000"/>
              </a:lnSpc>
              <a:spcBef>
                <a:spcPts val="0"/>
              </a:spcBef>
              <a:spcAft>
                <a:spcPts val="0"/>
              </a:spcAft>
              <a:buSzPts val="1100"/>
              <a:buNone/>
            </a:pPr>
            <a:r>
              <a:rPr b="1" lang="en" sz="1200">
                <a:solidFill>
                  <a:schemeClr val="dk1"/>
                </a:solidFill>
              </a:rPr>
              <a:t>TIP FOR TRAINER: </a:t>
            </a:r>
            <a:endParaRPr b="0" sz="1200">
              <a:solidFill>
                <a:schemeClr val="dk1"/>
              </a:solidFill>
            </a:endParaRPr>
          </a:p>
          <a:p>
            <a:pPr indent="0" lvl="0" marL="0" rtl="0" algn="l">
              <a:lnSpc>
                <a:spcPct val="115000"/>
              </a:lnSpc>
              <a:spcBef>
                <a:spcPts val="0"/>
              </a:spcBef>
              <a:spcAft>
                <a:spcPts val="0"/>
              </a:spcAft>
              <a:buSzPts val="1100"/>
              <a:buNone/>
            </a:pPr>
            <a:r>
              <a:rPr b="0" lang="en" sz="1200">
                <a:solidFill>
                  <a:schemeClr val="dk1"/>
                </a:solidFill>
              </a:rPr>
              <a:t>You are trying to grow their empathy and compassion for non-Christians. You are also trying to help them become more intentional in asking good questions. Feel free to take a few minutes to debrief this exercise. “What are you learning from this brainstorm? How does this help you grow as a good question asker?</a:t>
            </a:r>
            <a:r>
              <a:rPr lang="en" sz="1200">
                <a:solidFill>
                  <a:schemeClr val="dk1"/>
                </a:solidFill>
              </a:rPr>
              <a:t> What is one way you can apply this tomorrow?”</a:t>
            </a:r>
            <a:endParaRPr b="1"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“We have found that pairing a deepening question WITH a connecting question is a very helpful way to move a conversation through the layers of the </a:t>
            </a:r>
            <a:r>
              <a:rPr i="1" lang="en" sz="1200">
                <a:solidFill>
                  <a:schemeClr val="dk1"/>
                </a:solidFill>
              </a:rPr>
              <a:t>onion</a:t>
            </a:r>
            <a:r>
              <a:rPr lang="en" sz="1200">
                <a:solidFill>
                  <a:schemeClr val="dk1"/>
                </a:solidFill>
              </a:rPr>
              <a:t>. It does not matter which comes first and which second.”</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marR="0" rtl="0" algn="l">
              <a:lnSpc>
                <a:spcPct val="115000"/>
              </a:lnSpc>
              <a:spcBef>
                <a:spcPts val="0"/>
              </a:spcBef>
              <a:spcAft>
                <a:spcPts val="0"/>
              </a:spcAft>
              <a:buClr>
                <a:schemeClr val="dk1"/>
              </a:buClr>
              <a:buSzPts val="1100"/>
              <a:buFont typeface="Arial"/>
              <a:buNone/>
            </a:pPr>
            <a:r>
              <a:rPr lang="en" sz="1200">
                <a:solidFill>
                  <a:srgbClr val="313537"/>
                </a:solidFill>
              </a:rPr>
              <a:t>“By putting two questions together, we keep the conversation going, talking more naturally.”</a:t>
            </a:r>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1400"/>
              <a:buFont typeface="Arial"/>
              <a:buNone/>
            </a:pPr>
            <a:r>
              <a:t/>
            </a:r>
            <a:endParaRPr/>
          </a:p>
          <a:p>
            <a:pPr indent="0" lvl="0" marL="0" rtl="0" algn="l">
              <a:lnSpc>
                <a:spcPct val="100000"/>
              </a:lnSpc>
              <a:spcBef>
                <a:spcPts val="0"/>
              </a:spcBef>
              <a:spcAft>
                <a:spcPts val="0"/>
              </a:spcAft>
              <a:buSzPts val="1400"/>
              <a:buNone/>
            </a:pPr>
            <a:r>
              <a:rPr b="1" lang="en"/>
              <a:t>TIPS FOR TRAINERS</a:t>
            </a:r>
            <a:endParaRPr b="1"/>
          </a:p>
          <a:p>
            <a:pPr indent="0" lvl="0" marL="0" rtl="0" algn="l">
              <a:lnSpc>
                <a:spcPct val="100000"/>
              </a:lnSpc>
              <a:spcBef>
                <a:spcPts val="0"/>
              </a:spcBef>
              <a:spcAft>
                <a:spcPts val="0"/>
              </a:spcAft>
              <a:buSzPts val="1400"/>
              <a:buNone/>
            </a:pPr>
            <a:r>
              <a:rPr lang="en"/>
              <a:t>Please delete Doug’s 2 slides of his personal story and instead insert a personal story of your own. </a:t>
            </a:r>
            <a:endParaRPr/>
          </a:p>
          <a:p>
            <a:pPr indent="-298450" lvl="0" marL="457200" rtl="0" algn="l">
              <a:lnSpc>
                <a:spcPct val="100000"/>
              </a:lnSpc>
              <a:spcBef>
                <a:spcPts val="0"/>
              </a:spcBef>
              <a:spcAft>
                <a:spcPts val="0"/>
              </a:spcAft>
              <a:buSzPts val="1100"/>
              <a:buAutoNum type="arabicPeriod"/>
            </a:pPr>
            <a:r>
              <a:rPr lang="en"/>
              <a:t>It could be a story of how you are personally using the 5 Thresholds in one of your current relationships</a:t>
            </a:r>
            <a:endParaRPr/>
          </a:p>
          <a:p>
            <a:pPr indent="-298450" lvl="0" marL="457200" rtl="0" algn="l">
              <a:lnSpc>
                <a:spcPct val="100000"/>
              </a:lnSpc>
              <a:spcBef>
                <a:spcPts val="0"/>
              </a:spcBef>
              <a:spcAft>
                <a:spcPts val="0"/>
              </a:spcAft>
              <a:buSzPts val="1100"/>
              <a:buAutoNum type="arabicPeriod"/>
            </a:pPr>
            <a:r>
              <a:rPr lang="en"/>
              <a:t>It could be a story of an evangelism experience you had and what that taught you about one of more of the thresholds.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 name="Google Shape;357;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200000"/>
              </a:lnSpc>
              <a:spcBef>
                <a:spcPts val="0"/>
              </a:spcBef>
              <a:spcAft>
                <a:spcPts val="0"/>
              </a:spcAft>
              <a:buClr>
                <a:schemeClr val="dk1"/>
              </a:buClr>
              <a:buSzPts val="1100"/>
              <a:buFont typeface="Arial"/>
              <a:buNone/>
            </a:pPr>
            <a:r>
              <a:rPr lang="en" sz="1200">
                <a:solidFill>
                  <a:srgbClr val="313537"/>
                </a:solidFill>
              </a:rPr>
              <a:t>Ask for a volunteer to read the two questions. “We think that asking about spiritual background might be surprising, so we call it deepening. ’What does that mean for you today’ sounds like connecting.”</a:t>
            </a:r>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“Check out our </a:t>
            </a:r>
            <a:r>
              <a:rPr b="1" lang="en" sz="1200">
                <a:solidFill>
                  <a:schemeClr val="dk1"/>
                </a:solidFill>
              </a:rPr>
              <a:t>questions worksheet. </a:t>
            </a:r>
            <a:r>
              <a:rPr lang="en" sz="1200">
                <a:solidFill>
                  <a:schemeClr val="dk1"/>
                </a:solidFill>
              </a:rPr>
              <a:t>Circle your favorite two and get ready to use them this week. Turn to your neighbor and brainstorm how you want to become a better question asker this week.” </a:t>
            </a:r>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“Any questions?” </a:t>
            </a:r>
            <a:endParaRPr sz="1200">
              <a:solidFill>
                <a:schemeClr val="dk1"/>
              </a:solidFill>
            </a:endParaRPr>
          </a:p>
          <a:p>
            <a:pPr indent="0" lvl="0" marL="0" rtl="0" algn="l">
              <a:lnSpc>
                <a:spcPct val="200000"/>
              </a:lnSpc>
              <a:spcBef>
                <a:spcPts val="0"/>
              </a:spcBef>
              <a:spcAft>
                <a:spcPts val="0"/>
              </a:spcAft>
              <a:buClr>
                <a:schemeClr val="dk1"/>
              </a:buClr>
              <a:buSzPts val="1100"/>
              <a:buFont typeface="Arial"/>
              <a:buNone/>
            </a:pPr>
            <a:r>
              <a:t/>
            </a:r>
            <a:endParaRPr sz="1200">
              <a:solidFill>
                <a:srgbClr val="313537"/>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13537"/>
                </a:solidFill>
              </a:rPr>
              <a:t>“The point of this training is to become better friends. As we grow in question asking, we will help them explore their deeper desires and yearnings. We will also grow our affection and curiosity about them. People are fascinating, and questions help us become more captivated by God’s work in people.” </a:t>
            </a:r>
            <a:endParaRPr sz="1200">
              <a:solidFill>
                <a:srgbClr val="313537"/>
              </a:solidFill>
            </a:endParaRPr>
          </a:p>
          <a:p>
            <a:pPr indent="0" lvl="0" marL="0" rtl="0" algn="l">
              <a:lnSpc>
                <a:spcPct val="115000"/>
              </a:lnSpc>
              <a:spcBef>
                <a:spcPts val="2000"/>
              </a:spcBef>
              <a:spcAft>
                <a:spcPts val="0"/>
              </a:spcAft>
              <a:buClr>
                <a:schemeClr val="dk1"/>
              </a:buClr>
              <a:buSzPts val="1100"/>
              <a:buFont typeface="Arial"/>
              <a:buNone/>
            </a:pPr>
            <a:r>
              <a:rPr lang="en" sz="1200">
                <a:solidFill>
                  <a:srgbClr val="313537"/>
                </a:solidFill>
              </a:rPr>
              <a:t>Asking good questions is a lifelong important skill for all kinds of friendships.</a:t>
            </a:r>
            <a:endParaRPr/>
          </a:p>
          <a:p>
            <a:pPr indent="0" lvl="0" marL="0" rtl="0" algn="l">
              <a:lnSpc>
                <a:spcPct val="115000"/>
              </a:lnSpc>
              <a:spcBef>
                <a:spcPts val="2000"/>
              </a:spcBef>
              <a:spcAft>
                <a:spcPts val="0"/>
              </a:spcAft>
              <a:buClr>
                <a:schemeClr val="dk1"/>
              </a:buClr>
              <a:buSzPts val="1100"/>
              <a:buFont typeface="Arial"/>
              <a:buNone/>
            </a:pPr>
            <a:r>
              <a:t/>
            </a:r>
            <a:endParaRPr sz="1200">
              <a:solidFill>
                <a:srgbClr val="313537"/>
              </a:solidFill>
            </a:endParaRPr>
          </a:p>
          <a:p>
            <a:pPr indent="0" lvl="0" marL="0" rtl="0" algn="l">
              <a:lnSpc>
                <a:spcPct val="115000"/>
              </a:lnSpc>
              <a:spcBef>
                <a:spcPts val="2000"/>
              </a:spcBef>
              <a:spcAft>
                <a:spcPts val="0"/>
              </a:spcAft>
              <a:buClr>
                <a:schemeClr val="dk1"/>
              </a:buClr>
              <a:buSzPts val="1100"/>
              <a:buFont typeface="Arial"/>
              <a:buNone/>
            </a:pPr>
            <a:r>
              <a:rPr lang="en" sz="1200">
                <a:solidFill>
                  <a:srgbClr val="313537"/>
                </a:solidFill>
              </a:rPr>
              <a:t>Now we will think about our non-Christian friends. Write down the name of two. Pray in pairs for your two. Please take a photo and text it to me so I can pray for your friends as well. Next week we will ask you how this went….”</a:t>
            </a:r>
            <a:endParaRPr/>
          </a:p>
          <a:p>
            <a:pPr indent="0" lvl="0" marL="0" rtl="0" algn="l">
              <a:lnSpc>
                <a:spcPct val="115000"/>
              </a:lnSpc>
              <a:spcBef>
                <a:spcPts val="2000"/>
              </a:spcBef>
              <a:spcAft>
                <a:spcPts val="0"/>
              </a:spcAft>
              <a:buClr>
                <a:schemeClr val="dk1"/>
              </a:buClr>
              <a:buSzPts val="1100"/>
              <a:buFont typeface="Arial"/>
              <a:buNone/>
            </a:pPr>
            <a:r>
              <a:t/>
            </a:r>
            <a:endParaRPr sz="1200">
              <a:solidFill>
                <a:srgbClr val="313537"/>
              </a:solidFill>
            </a:endParaRPr>
          </a:p>
          <a:p>
            <a:pPr indent="0" lvl="0" marL="0" rtl="0" algn="l">
              <a:lnSpc>
                <a:spcPct val="115000"/>
              </a:lnSpc>
              <a:spcBef>
                <a:spcPts val="2000"/>
              </a:spcBef>
              <a:spcAft>
                <a:spcPts val="2000"/>
              </a:spcAft>
              <a:buClr>
                <a:schemeClr val="dk1"/>
              </a:buClr>
              <a:buSzPts val="1100"/>
              <a:buFont typeface="Arial"/>
              <a:buNone/>
            </a:pPr>
            <a:r>
              <a:rPr b="1" lang="en" sz="1200">
                <a:solidFill>
                  <a:srgbClr val="313537"/>
                </a:solidFill>
              </a:rPr>
              <a:t>TIP FOR TRAINER:</a:t>
            </a:r>
            <a:br>
              <a:rPr lang="en" sz="1200">
                <a:solidFill>
                  <a:srgbClr val="313537"/>
                </a:solidFill>
              </a:rPr>
            </a:br>
            <a:r>
              <a:rPr lang="en" sz="1200">
                <a:solidFill>
                  <a:srgbClr val="313537"/>
                </a:solidFill>
              </a:rPr>
              <a:t>You might ask them to pair up as prayer partners for the week. Have them text each other right before they have this conversation and then again afterward. </a:t>
            </a:r>
            <a:endParaRPr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“Today we have worked on stoking curiosity using connecting and deepening questions. The point is to grow in love and friendship. Please have fun with it.”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f37c4a98ea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g3f37c4a98ea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g3f37c4a98ea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What happened in that conversion community? </a:t>
            </a:r>
            <a:endParaRPr/>
          </a:p>
          <a:p>
            <a:pPr indent="-228600" lvl="0" marL="457200" rtl="0" algn="l">
              <a:lnSpc>
                <a:spcPct val="100000"/>
              </a:lnSpc>
              <a:spcBef>
                <a:spcPts val="0"/>
              </a:spcBef>
              <a:spcAft>
                <a:spcPts val="0"/>
              </a:spcAft>
              <a:buSzPts val="1400"/>
              <a:buNone/>
            </a:pPr>
            <a:r>
              <a:rPr lang="en"/>
              <a:t>Half of these beautiful people point to that year as their conversion year, when they started following Jesus.</a:t>
            </a:r>
            <a:endParaRPr/>
          </a:p>
          <a:p>
            <a:pPr indent="-228600" lvl="0" marL="457200" rtl="0" algn="l">
              <a:lnSpc>
                <a:spcPct val="100000"/>
              </a:lnSpc>
              <a:spcBef>
                <a:spcPts val="0"/>
              </a:spcBef>
              <a:spcAft>
                <a:spcPts val="0"/>
              </a:spcAft>
              <a:buSzPts val="1400"/>
              <a:buNone/>
            </a:pPr>
            <a:r>
              <a:rPr lang="en"/>
              <a:t>Many of them became student leaders the next year or two, and offered Jesus to many others.</a:t>
            </a:r>
            <a:endParaRPr/>
          </a:p>
          <a:p>
            <a:pPr indent="-228600" lvl="0" marL="457200" rtl="0" algn="l">
              <a:lnSpc>
                <a:spcPct val="100000"/>
              </a:lnSpc>
              <a:spcBef>
                <a:spcPts val="0"/>
              </a:spcBef>
              <a:spcAft>
                <a:spcPts val="0"/>
              </a:spcAft>
              <a:buSzPts val="1400"/>
              <a:buNone/>
            </a:pPr>
            <a:r>
              <a:rPr lang="en"/>
              <a:t>Staff, one pastor, one missionary, one national director, many world changers</a:t>
            </a:r>
            <a:endParaRPr/>
          </a:p>
          <a:p>
            <a:pPr indent="-228600" lvl="0" marL="457200" rtl="0" algn="l">
              <a:lnSpc>
                <a:spcPct val="100000"/>
              </a:lnSpc>
              <a:spcBef>
                <a:spcPts val="0"/>
              </a:spcBef>
              <a:spcAft>
                <a:spcPts val="0"/>
              </a:spcAft>
              <a:buSzPts val="1400"/>
              <a:buNone/>
            </a:pPr>
            <a:r>
              <a:rPr lang="en"/>
              <a:t>the community is the hero of this story.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“Welcome to our Training on Asking Good Questions. We are going to work on the lost art of stoking curiosity.”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“Good questions are surprisingly helpful in spiritual conversations. And they are just as important in marriages, friendships, and at work.”</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We are building upon the foundation that God does the work. And we are going deeper with the 5 Thresholds.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There is a hidden trap within each threshold where non-Christians get stuck:</a:t>
            </a:r>
            <a:endParaRPr/>
          </a:p>
          <a:p>
            <a:pPr indent="0" lvl="0" marL="0" rtl="0" algn="l">
              <a:lnSpc>
                <a:spcPct val="100000"/>
              </a:lnSpc>
              <a:spcBef>
                <a:spcPts val="0"/>
              </a:spcBef>
              <a:spcAft>
                <a:spcPts val="0"/>
              </a:spcAft>
              <a:buClr>
                <a:schemeClr val="dk1"/>
              </a:buClr>
              <a:buSzPts val="1100"/>
              <a:buFont typeface="Arial"/>
              <a:buNone/>
            </a:pPr>
            <a:r>
              <a:t/>
            </a:r>
            <a:endParaRPr/>
          </a:p>
          <a:p>
            <a:pPr indent="-228600" lvl="0" marL="228600" rtl="0" algn="l">
              <a:lnSpc>
                <a:spcPct val="100000"/>
              </a:lnSpc>
              <a:spcBef>
                <a:spcPts val="0"/>
              </a:spcBef>
              <a:spcAft>
                <a:spcPts val="0"/>
              </a:spcAft>
              <a:buClr>
                <a:schemeClr val="dk1"/>
              </a:buClr>
              <a:buSzPts val="1100"/>
              <a:buFont typeface="Arial"/>
              <a:buAutoNum type="arabicParenR"/>
            </a:pPr>
            <a:r>
              <a:rPr lang="en"/>
              <a:t>In the first threshold, the trap is </a:t>
            </a:r>
            <a:r>
              <a:rPr b="1" lang="en"/>
              <a:t>distrust.</a:t>
            </a:r>
            <a:endParaRPr/>
          </a:p>
          <a:p>
            <a:pPr indent="-228600" lvl="0" marL="228600" rtl="0" algn="l">
              <a:lnSpc>
                <a:spcPct val="100000"/>
              </a:lnSpc>
              <a:spcBef>
                <a:spcPts val="0"/>
              </a:spcBef>
              <a:spcAft>
                <a:spcPts val="0"/>
              </a:spcAft>
              <a:buClr>
                <a:schemeClr val="dk1"/>
              </a:buClr>
              <a:buSzPts val="1100"/>
              <a:buFont typeface="Arial"/>
              <a:buAutoNum type="arabicParenR"/>
            </a:pPr>
            <a:r>
              <a:rPr lang="en"/>
              <a:t>In the second threshold, the trap is </a:t>
            </a:r>
            <a:r>
              <a:rPr b="1" lang="en"/>
              <a:t>indifference.</a:t>
            </a:r>
            <a:endParaRPr/>
          </a:p>
          <a:p>
            <a:pPr indent="-228600" lvl="0" marL="228600" rtl="0" algn="l">
              <a:lnSpc>
                <a:spcPct val="100000"/>
              </a:lnSpc>
              <a:spcBef>
                <a:spcPts val="0"/>
              </a:spcBef>
              <a:spcAft>
                <a:spcPts val="0"/>
              </a:spcAft>
              <a:buClr>
                <a:schemeClr val="dk1"/>
              </a:buClr>
              <a:buSzPts val="1100"/>
              <a:buFont typeface="Arial"/>
              <a:buAutoNum type="arabicParenR"/>
            </a:pPr>
            <a:r>
              <a:rPr lang="en"/>
              <a:t>In the third threshold, the trap is </a:t>
            </a:r>
            <a:r>
              <a:rPr b="1" lang="en"/>
              <a:t>closed to change.</a:t>
            </a:r>
            <a:endParaRPr/>
          </a:p>
          <a:p>
            <a:pPr indent="-228600" lvl="0" marL="228600" rtl="0" algn="l">
              <a:lnSpc>
                <a:spcPct val="100000"/>
              </a:lnSpc>
              <a:spcBef>
                <a:spcPts val="0"/>
              </a:spcBef>
              <a:spcAft>
                <a:spcPts val="0"/>
              </a:spcAft>
              <a:buClr>
                <a:schemeClr val="dk1"/>
              </a:buClr>
              <a:buSzPts val="1100"/>
              <a:buFont typeface="Arial"/>
              <a:buAutoNum type="arabicParenR"/>
            </a:pPr>
            <a:r>
              <a:rPr lang="en"/>
              <a:t>In the fourth threshold, the trap is </a:t>
            </a:r>
            <a:r>
              <a:rPr b="1" lang="en"/>
              <a:t>wandering. </a:t>
            </a:r>
            <a:endParaRPr/>
          </a:p>
          <a:p>
            <a:pPr indent="-228600" lvl="0" marL="228600" rtl="0" algn="l">
              <a:lnSpc>
                <a:spcPct val="100000"/>
              </a:lnSpc>
              <a:spcBef>
                <a:spcPts val="0"/>
              </a:spcBef>
              <a:spcAft>
                <a:spcPts val="0"/>
              </a:spcAft>
              <a:buClr>
                <a:schemeClr val="dk1"/>
              </a:buClr>
              <a:buSzPts val="1100"/>
              <a:buFont typeface="Arial"/>
              <a:buAutoNum type="arabicParenR"/>
            </a:pPr>
            <a:r>
              <a:rPr lang="en"/>
              <a:t>In the fifth threshold, the trap is </a:t>
            </a:r>
            <a:r>
              <a:rPr b="1" lang="en"/>
              <a:t>ambivalence. </a:t>
            </a:r>
            <a:endParaRPr b="1"/>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It is helpful for us to anticipate these hidden barriers. Let’s be prepared to help our friends grow through them. The trap in the 2nd Threshold is “indifference.” One of our best remedies for indifference is asking questions. By the way, asking i</a:t>
            </a:r>
            <a:r>
              <a:rPr lang="en">
                <a:solidFill>
                  <a:schemeClr val="dk1"/>
                </a:solidFill>
              </a:rPr>
              <a:t>ntentional questions is </a:t>
            </a:r>
            <a:r>
              <a:rPr b="1" lang="en">
                <a:solidFill>
                  <a:schemeClr val="dk1"/>
                </a:solidFill>
              </a:rPr>
              <a:t>helpful in every part of the journey</a:t>
            </a:r>
            <a:r>
              <a:rPr lang="en">
                <a:solidFill>
                  <a:schemeClr val="dk1"/>
                </a:solidFill>
              </a:rPr>
              <a:t>.</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(click) Here is a common myth: if we are just nice Christian people, our friends will automatically ask us about our faith. This is seldom true. Being nice is not very intriguing. This training will help us overcome this myth.  </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Let’s learn from Jesus.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t> </a:t>
            </a:r>
            <a:br>
              <a:rPr lang="en"/>
            </a:b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292100" rtl="0" algn="l">
              <a:lnSpc>
                <a:spcPct val="150000"/>
              </a:lnSpc>
              <a:spcBef>
                <a:spcPts val="0"/>
              </a:spcBef>
              <a:spcAft>
                <a:spcPts val="4100"/>
              </a:spcAft>
              <a:buClr>
                <a:schemeClr val="dk1"/>
              </a:buClr>
              <a:buSzPts val="1100"/>
              <a:buFont typeface="Arial"/>
              <a:buNone/>
            </a:pPr>
            <a:r>
              <a:rPr lang="en">
                <a:solidFill>
                  <a:schemeClr val="dk1"/>
                </a:solidFill>
              </a:rPr>
              <a:t>“Jesus is an expert at relational evangelism. In fact, he came up with the idea. One of Jesus’ favorite “evangelistic techniques” is his superb question-asking. All over the gospels, he drops intriguing or outrageous questions upon his listeners. For example, in John 3:10, Jesus asks a sarcastic question to try and provoke curiosity within Nicodemus. Our friend, Nicodemus, then reappears at the end of John, but this time he has the courage to publicly align himself with Jesus, no longer only seeking Jesus out at night time (John 19:39). Jesus’ unusual conversational evangelism style had profound impact upon Nicodemus. Likewise, we are invited to imitate Jesus and become much better question askers. Check out some of Jesus’ greatest hits.”</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 name="Google Shape;16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(Click once) “Check out all the great questions that Jesus asks, and this is just the start. </a:t>
            </a:r>
            <a:endParaRPr/>
          </a:p>
          <a:p>
            <a:pPr indent="0" lvl="0" marL="0" rtl="0" algn="l">
              <a:lnSpc>
                <a:spcPct val="100000"/>
              </a:lnSpc>
              <a:spcBef>
                <a:spcPts val="0"/>
              </a:spcBef>
              <a:spcAft>
                <a:spcPts val="0"/>
              </a:spcAft>
              <a:buSzPts val="1100"/>
              <a:buNone/>
            </a:pPr>
            <a:r>
              <a:rPr lang="en">
                <a:solidFill>
                  <a:schemeClr val="dk1"/>
                </a:solidFill>
              </a:rPr>
              <a:t>Some of Jesus’ questions are gentle. “He asks Bartimaeus, ‘What do you want me to do for you?’ (Mark 10:51)</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And some are confrontational. He says to the guards, “If I spoke the truth, why did you strike me?” (John 18:23)</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Growing in relational evangelism does not mean being a pushover. We will learn about both types of questions.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How do you feel about asking brave questions like Jesus?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38"/>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1400" u="none" cap="none" strike="noStrike">
                <a:solidFill>
                  <a:srgbClr val="000000"/>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p38"/>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292100" lvl="1" marL="914400" marR="0" rtl="0" algn="l">
              <a:lnSpc>
                <a:spcPct val="90000"/>
              </a:lnSpc>
              <a:spcBef>
                <a:spcPts val="400"/>
              </a:spcBef>
              <a:spcAft>
                <a:spcPts val="0"/>
              </a:spcAft>
              <a:buClr>
                <a:srgbClr val="000000"/>
              </a:buClr>
              <a:buSzPts val="1000"/>
              <a:buFont typeface="Arial"/>
              <a:buChar char="•"/>
              <a:defRPr b="0" i="0" sz="1400" u="none" cap="none" strike="noStrike">
                <a:solidFill>
                  <a:srgbClr val="000000"/>
                </a:solidFill>
                <a:latin typeface="Arial"/>
                <a:ea typeface="Arial"/>
                <a:cs typeface="Arial"/>
                <a:sym typeface="Arial"/>
              </a:defRPr>
            </a:lvl2pPr>
            <a:lvl3pPr indent="-292100" lvl="2" marL="1371600" marR="0" rtl="0" algn="l">
              <a:lnSpc>
                <a:spcPct val="90000"/>
              </a:lnSpc>
              <a:spcBef>
                <a:spcPts val="400"/>
              </a:spcBef>
              <a:spcAft>
                <a:spcPts val="0"/>
              </a:spcAft>
              <a:buClr>
                <a:srgbClr val="000000"/>
              </a:buClr>
              <a:buSzPts val="1000"/>
              <a:buFont typeface="Arial"/>
              <a:buChar char="•"/>
              <a:defRPr b="0" i="0" sz="1400" u="none" cap="none" strike="noStrike">
                <a:solidFill>
                  <a:srgbClr val="000000"/>
                </a:solidFill>
                <a:latin typeface="Arial"/>
                <a:ea typeface="Arial"/>
                <a:cs typeface="Arial"/>
                <a:sym typeface="Arial"/>
              </a:defRPr>
            </a:lvl3pPr>
            <a:lvl4pPr indent="-292100" lvl="3" marL="1828800" marR="0" rtl="0" algn="l">
              <a:lnSpc>
                <a:spcPct val="90000"/>
              </a:lnSpc>
              <a:spcBef>
                <a:spcPts val="400"/>
              </a:spcBef>
              <a:spcAft>
                <a:spcPts val="0"/>
              </a:spcAft>
              <a:buClr>
                <a:srgbClr val="000000"/>
              </a:buClr>
              <a:buSzPts val="1000"/>
              <a:buFont typeface="Arial"/>
              <a:buChar char="•"/>
              <a:defRPr b="0" i="0" sz="1400" u="none" cap="none" strike="noStrike">
                <a:solidFill>
                  <a:srgbClr val="000000"/>
                </a:solidFill>
                <a:latin typeface="Arial"/>
                <a:ea typeface="Arial"/>
                <a:cs typeface="Arial"/>
                <a:sym typeface="Arial"/>
              </a:defRPr>
            </a:lvl4pPr>
            <a:lvl5pPr indent="-292100" lvl="4" marL="2286000" marR="0" rtl="0" algn="l">
              <a:lnSpc>
                <a:spcPct val="90000"/>
              </a:lnSpc>
              <a:spcBef>
                <a:spcPts val="400"/>
              </a:spcBef>
              <a:spcAft>
                <a:spcPts val="0"/>
              </a:spcAft>
              <a:buClr>
                <a:srgbClr val="000000"/>
              </a:buClr>
              <a:buSzPts val="10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5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stStyle>
          <a:p/>
        </p:txBody>
      </p:sp>
      <p:sp>
        <p:nvSpPr>
          <p:cNvPr id="48" name="Google Shape;48;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5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9pPr>
          </a:lstStyle>
          <a:p>
            <a:r>
              <a:t>xx%</a:t>
            </a:r>
          </a:p>
        </p:txBody>
      </p:sp>
      <p:sp>
        <p:nvSpPr>
          <p:cNvPr id="51" name="Google Shape;51;p52"/>
          <p:cNvSpPr txBox="1"/>
          <p:nvPr>
            <p:ph idx="1" type="body"/>
          </p:nvPr>
        </p:nvSpPr>
        <p:spPr>
          <a:xfrm>
            <a:off x="311700" y="3152225"/>
            <a:ext cx="8520600" cy="1300800"/>
          </a:xfrm>
          <a:prstGeom prst="rect">
            <a:avLst/>
          </a:prstGeom>
          <a:noFill/>
          <a:ln>
            <a:noFill/>
          </a:ln>
        </p:spPr>
        <p:txBody>
          <a:bodyPr anchorCtr="0" anchor="ctr" bIns="91425" lIns="91425" spcFirstLastPara="1" rIns="91425" wrap="square" tIns="91425">
            <a:noAutofit/>
          </a:bodyPr>
          <a:lstStyle>
            <a:lvl1pPr indent="-317500" lvl="0" marL="4572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ctr">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41"/>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60" name="Shape 60"/>
        <p:cNvGrpSpPr/>
        <p:nvPr/>
      </p:nvGrpSpPr>
      <p:grpSpPr>
        <a:xfrm>
          <a:off x="0" y="0"/>
          <a:ext cx="0" cy="0"/>
          <a:chOff x="0" y="0"/>
          <a:chExt cx="0" cy="0"/>
        </a:xfrm>
      </p:grpSpPr>
      <p:sp>
        <p:nvSpPr>
          <p:cNvPr id="61" name="Google Shape;61;p42"/>
          <p:cNvSpPr txBox="1"/>
          <p:nvPr>
            <p:ph type="title"/>
          </p:nvPr>
        </p:nvSpPr>
        <p:spPr>
          <a:xfrm>
            <a:off x="902215" y="846288"/>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2" name="Google Shape;62;p42"/>
          <p:cNvSpPr/>
          <p:nvPr>
            <p:ph idx="2" type="pic"/>
          </p:nvPr>
        </p:nvSpPr>
        <p:spPr>
          <a:xfrm>
            <a:off x="4159765" y="846289"/>
            <a:ext cx="4536900" cy="3655200"/>
          </a:xfrm>
          <a:prstGeom prst="rect">
            <a:avLst/>
          </a:prstGeom>
          <a:noFill/>
          <a:ln>
            <a:noFill/>
          </a:ln>
        </p:spPr>
      </p:sp>
      <p:sp>
        <p:nvSpPr>
          <p:cNvPr id="63" name="Google Shape;63;p42"/>
          <p:cNvSpPr txBox="1"/>
          <p:nvPr>
            <p:ph idx="1" type="body"/>
          </p:nvPr>
        </p:nvSpPr>
        <p:spPr>
          <a:xfrm>
            <a:off x="902215" y="164877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2100"/>
              <a:buNone/>
              <a:defRPr sz="2100"/>
            </a:lvl1pPr>
            <a:lvl2pPr indent="-228600" lvl="1" marL="914400" algn="l">
              <a:lnSpc>
                <a:spcPct val="90000"/>
              </a:lnSpc>
              <a:spcBef>
                <a:spcPts val="375"/>
              </a:spcBef>
              <a:spcAft>
                <a:spcPts val="0"/>
              </a:spcAft>
              <a:buSzPts val="788"/>
              <a:buNone/>
              <a:defRPr sz="1050"/>
            </a:lvl2pPr>
            <a:lvl3pPr indent="-228600" lvl="2" marL="1371600" algn="l">
              <a:lnSpc>
                <a:spcPct val="90000"/>
              </a:lnSpc>
              <a:spcBef>
                <a:spcPts val="375"/>
              </a:spcBef>
              <a:spcAft>
                <a:spcPts val="0"/>
              </a:spcAft>
              <a:buSzPts val="675"/>
              <a:buNone/>
              <a:defRPr sz="900"/>
            </a:lvl3pPr>
            <a:lvl4pPr indent="-228600" lvl="3" marL="1828800" algn="l">
              <a:lnSpc>
                <a:spcPct val="90000"/>
              </a:lnSpc>
              <a:spcBef>
                <a:spcPts val="375"/>
              </a:spcBef>
              <a:spcAft>
                <a:spcPts val="0"/>
              </a:spcAft>
              <a:buSzPts val="563"/>
              <a:buNone/>
              <a:defRPr sz="750"/>
            </a:lvl4pPr>
            <a:lvl5pPr indent="-228600" lvl="4" marL="2286000" algn="l">
              <a:lnSpc>
                <a:spcPct val="90000"/>
              </a:lnSpc>
              <a:spcBef>
                <a:spcPts val="375"/>
              </a:spcBef>
              <a:spcAft>
                <a:spcPts val="0"/>
              </a:spcAft>
              <a:buSzPts val="563"/>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4" name="Shape 64"/>
        <p:cNvGrpSpPr/>
        <p:nvPr/>
      </p:nvGrpSpPr>
      <p:grpSpPr>
        <a:xfrm>
          <a:off x="0" y="0"/>
          <a:ext cx="0" cy="0"/>
          <a:chOff x="0" y="0"/>
          <a:chExt cx="0" cy="0"/>
        </a:xfrm>
      </p:grpSpPr>
      <p:sp>
        <p:nvSpPr>
          <p:cNvPr id="65" name="Google Shape;65;p45"/>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5"/>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8" name="Shape 68"/>
        <p:cNvGrpSpPr/>
        <p:nvPr/>
      </p:nvGrpSpPr>
      <p:grpSpPr>
        <a:xfrm>
          <a:off x="0" y="0"/>
          <a:ext cx="0" cy="0"/>
          <a:chOff x="0" y="0"/>
          <a:chExt cx="0" cy="0"/>
        </a:xfrm>
      </p:grpSpPr>
      <p:sp>
        <p:nvSpPr>
          <p:cNvPr id="69" name="Google Shape;69;p55"/>
          <p:cNvSpPr txBox="1"/>
          <p:nvPr>
            <p:ph type="ctrTitle"/>
          </p:nvPr>
        </p:nvSpPr>
        <p:spPr>
          <a:xfrm>
            <a:off x="928991" y="841772"/>
            <a:ext cx="6858000" cy="17907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55"/>
          <p:cNvSpPr txBox="1"/>
          <p:nvPr>
            <p:ph idx="1" type="subTitle"/>
          </p:nvPr>
        </p:nvSpPr>
        <p:spPr>
          <a:xfrm>
            <a:off x="928991" y="2571137"/>
            <a:ext cx="6858000" cy="1502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b="0" i="0" sz="1800">
                <a:latin typeface="Avenir"/>
                <a:ea typeface="Avenir"/>
                <a:cs typeface="Avenir"/>
                <a:sym typeface="Avenir"/>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1" name="Shape 71"/>
        <p:cNvGrpSpPr/>
        <p:nvPr/>
      </p:nvGrpSpPr>
      <p:grpSpPr>
        <a:xfrm>
          <a:off x="0" y="0"/>
          <a:ext cx="0" cy="0"/>
          <a:chOff x="0" y="0"/>
          <a:chExt cx="0" cy="0"/>
        </a:xfrm>
      </p:grpSpPr>
      <p:sp>
        <p:nvSpPr>
          <p:cNvPr id="72" name="Google Shape;72;p56"/>
          <p:cNvSpPr txBox="1"/>
          <p:nvPr>
            <p:ph type="title"/>
          </p:nvPr>
        </p:nvSpPr>
        <p:spPr>
          <a:xfrm>
            <a:off x="921670" y="650360"/>
            <a:ext cx="7755300" cy="610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56"/>
          <p:cNvSpPr txBox="1"/>
          <p:nvPr>
            <p:ph idx="1" type="body"/>
          </p:nvPr>
        </p:nvSpPr>
        <p:spPr>
          <a:xfrm>
            <a:off x="921671"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74" name="Google Shape;74;p56"/>
          <p:cNvSpPr txBox="1"/>
          <p:nvPr>
            <p:ph idx="2" type="body"/>
          </p:nvPr>
        </p:nvSpPr>
        <p:spPr>
          <a:xfrm>
            <a:off x="921671"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56"/>
          <p:cNvSpPr txBox="1"/>
          <p:nvPr>
            <p:ph idx="3" type="body"/>
          </p:nvPr>
        </p:nvSpPr>
        <p:spPr>
          <a:xfrm>
            <a:off x="4978105"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76" name="Google Shape;76;p56"/>
          <p:cNvSpPr txBox="1"/>
          <p:nvPr>
            <p:ph idx="4" type="body"/>
          </p:nvPr>
        </p:nvSpPr>
        <p:spPr>
          <a:xfrm>
            <a:off x="4978105"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7" name="Shape 77"/>
        <p:cNvGrpSpPr/>
        <p:nvPr/>
      </p:nvGrpSpPr>
      <p:grpSpPr>
        <a:xfrm>
          <a:off x="0" y="0"/>
          <a:ext cx="0" cy="0"/>
          <a:chOff x="0" y="0"/>
          <a:chExt cx="0" cy="0"/>
        </a:xfrm>
      </p:grpSpPr>
      <p:sp>
        <p:nvSpPr>
          <p:cNvPr id="78" name="Google Shape;78;p57"/>
          <p:cNvSpPr txBox="1"/>
          <p:nvPr>
            <p:ph type="title"/>
          </p:nvPr>
        </p:nvSpPr>
        <p:spPr>
          <a:xfrm>
            <a:off x="905990" y="1282304"/>
            <a:ext cx="7886700" cy="2139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57"/>
          <p:cNvSpPr txBox="1"/>
          <p:nvPr>
            <p:ph idx="1" type="body"/>
          </p:nvPr>
        </p:nvSpPr>
        <p:spPr>
          <a:xfrm>
            <a:off x="905990" y="3385841"/>
            <a:ext cx="7886700" cy="1237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sz="1800">
                <a:solidFill>
                  <a:srgbClr val="5F5F5F"/>
                </a:solidFill>
              </a:defRPr>
            </a:lvl1pPr>
            <a:lvl2pPr indent="-228600" lvl="1" marL="914400" algn="l">
              <a:lnSpc>
                <a:spcPct val="90000"/>
              </a:lnSpc>
              <a:spcBef>
                <a:spcPts val="375"/>
              </a:spcBef>
              <a:spcAft>
                <a:spcPts val="0"/>
              </a:spcAft>
              <a:buSzPts val="1500"/>
              <a:buNone/>
              <a:defRPr sz="1500">
                <a:solidFill>
                  <a:srgbClr val="888888"/>
                </a:solidFill>
              </a:defRPr>
            </a:lvl2pPr>
            <a:lvl3pPr indent="-228600" lvl="2" marL="1371600" algn="l">
              <a:lnSpc>
                <a:spcPct val="90000"/>
              </a:lnSpc>
              <a:spcBef>
                <a:spcPts val="375"/>
              </a:spcBef>
              <a:spcAft>
                <a:spcPts val="0"/>
              </a:spcAft>
              <a:buSzPts val="1350"/>
              <a:buNone/>
              <a:defRPr sz="1350">
                <a:solidFill>
                  <a:srgbClr val="888888"/>
                </a:solidFill>
              </a:defRPr>
            </a:lvl3pPr>
            <a:lvl4pPr indent="-228600" lvl="3" marL="1828800" algn="l">
              <a:lnSpc>
                <a:spcPct val="90000"/>
              </a:lnSpc>
              <a:spcBef>
                <a:spcPts val="375"/>
              </a:spcBef>
              <a:spcAft>
                <a:spcPts val="0"/>
              </a:spcAft>
              <a:buSzPts val="1200"/>
              <a:buNone/>
              <a:defRPr sz="1200">
                <a:solidFill>
                  <a:srgbClr val="888888"/>
                </a:solidFill>
              </a:defRPr>
            </a:lvl4pPr>
            <a:lvl5pPr indent="-228600" lvl="4" marL="2286000" algn="l">
              <a:lnSpc>
                <a:spcPct val="90000"/>
              </a:lnSpc>
              <a:spcBef>
                <a:spcPts val="375"/>
              </a:spcBef>
              <a:spcAft>
                <a:spcPts val="0"/>
              </a:spcAft>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3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6" name="Google Shape;16;p39"/>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7" name="Google Shape;17;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80" name="Shape 80"/>
        <p:cNvGrpSpPr/>
        <p:nvPr/>
      </p:nvGrpSpPr>
      <p:grpSpPr>
        <a:xfrm>
          <a:off x="0" y="0"/>
          <a:ext cx="0" cy="0"/>
          <a:chOff x="0" y="0"/>
          <a:chExt cx="0" cy="0"/>
        </a:xfrm>
      </p:grpSpPr>
      <p:sp>
        <p:nvSpPr>
          <p:cNvPr id="81" name="Google Shape;81;p58"/>
          <p:cNvSpPr txBox="1"/>
          <p:nvPr>
            <p:ph type="title"/>
          </p:nvPr>
        </p:nvSpPr>
        <p:spPr>
          <a:xfrm>
            <a:off x="913994"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58"/>
          <p:cNvSpPr txBox="1"/>
          <p:nvPr>
            <p:ph idx="1" type="body"/>
          </p:nvPr>
        </p:nvSpPr>
        <p:spPr>
          <a:xfrm>
            <a:off x="904672"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58"/>
          <p:cNvSpPr txBox="1"/>
          <p:nvPr>
            <p:ph idx="2" type="body"/>
          </p:nvPr>
        </p:nvSpPr>
        <p:spPr>
          <a:xfrm>
            <a:off x="4970833"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84" name="Shape 84"/>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5" name="Shape 85"/>
        <p:cNvGrpSpPr/>
        <p:nvPr/>
      </p:nvGrpSpPr>
      <p:grpSpPr>
        <a:xfrm>
          <a:off x="0" y="0"/>
          <a:ext cx="0" cy="0"/>
          <a:chOff x="0" y="0"/>
          <a:chExt cx="0" cy="0"/>
        </a:xfrm>
      </p:grpSpPr>
      <p:sp>
        <p:nvSpPr>
          <p:cNvPr id="86" name="Google Shape;86;p60"/>
          <p:cNvSpPr txBox="1"/>
          <p:nvPr>
            <p:ph type="title"/>
          </p:nvPr>
        </p:nvSpPr>
        <p:spPr>
          <a:xfrm>
            <a:off x="938213" y="740569"/>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60"/>
          <p:cNvSpPr txBox="1"/>
          <p:nvPr>
            <p:ph idx="1" type="body"/>
          </p:nvPr>
        </p:nvSpPr>
        <p:spPr>
          <a:xfrm>
            <a:off x="4231531" y="740569"/>
            <a:ext cx="4464900" cy="365520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SzPts val="2400"/>
              <a:buChar char="•"/>
              <a:defRPr sz="2400"/>
            </a:lvl1pPr>
            <a:lvl2pPr indent="-361950" lvl="1" marL="914400" algn="l">
              <a:lnSpc>
                <a:spcPct val="90000"/>
              </a:lnSpc>
              <a:spcBef>
                <a:spcPts val="375"/>
              </a:spcBef>
              <a:spcAft>
                <a:spcPts val="0"/>
              </a:spcAft>
              <a:buSzPts val="2100"/>
              <a:buChar char="•"/>
              <a:defRPr sz="2100"/>
            </a:lvl2pPr>
            <a:lvl3pPr indent="-342900" lvl="2" marL="1371600" algn="l">
              <a:lnSpc>
                <a:spcPct val="90000"/>
              </a:lnSpc>
              <a:spcBef>
                <a:spcPts val="375"/>
              </a:spcBef>
              <a:spcAft>
                <a:spcPts val="0"/>
              </a:spcAft>
              <a:buSzPts val="1800"/>
              <a:buChar char="•"/>
              <a:defRPr sz="18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88" name="Google Shape;88;p60"/>
          <p:cNvSpPr txBox="1"/>
          <p:nvPr>
            <p:ph idx="2" type="body"/>
          </p:nvPr>
        </p:nvSpPr>
        <p:spPr>
          <a:xfrm>
            <a:off x="938213"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9" name="Shape 89"/>
        <p:cNvGrpSpPr/>
        <p:nvPr/>
      </p:nvGrpSpPr>
      <p:grpSpPr>
        <a:xfrm>
          <a:off x="0" y="0"/>
          <a:ext cx="0" cy="0"/>
          <a:chOff x="0" y="0"/>
          <a:chExt cx="0" cy="0"/>
        </a:xfrm>
      </p:grpSpPr>
      <p:sp>
        <p:nvSpPr>
          <p:cNvPr id="90" name="Google Shape;90;p61"/>
          <p:cNvSpPr txBox="1"/>
          <p:nvPr>
            <p:ph type="title"/>
          </p:nvPr>
        </p:nvSpPr>
        <p:spPr>
          <a:xfrm>
            <a:off x="902215" y="740568"/>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61"/>
          <p:cNvSpPr/>
          <p:nvPr>
            <p:ph idx="2" type="pic"/>
          </p:nvPr>
        </p:nvSpPr>
        <p:spPr>
          <a:xfrm>
            <a:off x="4159765" y="740569"/>
            <a:ext cx="4536900" cy="3655200"/>
          </a:xfrm>
          <a:prstGeom prst="rect">
            <a:avLst/>
          </a:prstGeom>
          <a:noFill/>
          <a:ln>
            <a:noFill/>
          </a:ln>
        </p:spPr>
      </p:sp>
      <p:sp>
        <p:nvSpPr>
          <p:cNvPr id="92" name="Google Shape;92;p61"/>
          <p:cNvSpPr txBox="1"/>
          <p:nvPr>
            <p:ph idx="1" type="body"/>
          </p:nvPr>
        </p:nvSpPr>
        <p:spPr>
          <a:xfrm>
            <a:off x="902215"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3" name="Shape 93"/>
        <p:cNvGrpSpPr/>
        <p:nvPr/>
      </p:nvGrpSpPr>
      <p:grpSpPr>
        <a:xfrm>
          <a:off x="0" y="0"/>
          <a:ext cx="0" cy="0"/>
          <a:chOff x="0" y="0"/>
          <a:chExt cx="0" cy="0"/>
        </a:xfrm>
      </p:grpSpPr>
      <p:sp>
        <p:nvSpPr>
          <p:cNvPr id="94" name="Google Shape;94;p62"/>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62"/>
          <p:cNvSpPr txBox="1"/>
          <p:nvPr>
            <p:ph idx="1" type="body"/>
          </p:nvPr>
        </p:nvSpPr>
        <p:spPr>
          <a:xfrm rot="5400000">
            <a:off x="3183278" y="-880631"/>
            <a:ext cx="3263400" cy="77631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 name="Shape 96"/>
        <p:cNvGrpSpPr/>
        <p:nvPr/>
      </p:nvGrpSpPr>
      <p:grpSpPr>
        <a:xfrm>
          <a:off x="0" y="0"/>
          <a:ext cx="0" cy="0"/>
          <a:chOff x="0" y="0"/>
          <a:chExt cx="0" cy="0"/>
        </a:xfrm>
      </p:grpSpPr>
      <p:sp>
        <p:nvSpPr>
          <p:cNvPr id="97" name="Google Shape;97;p63"/>
          <p:cNvSpPr txBox="1"/>
          <p:nvPr>
            <p:ph type="title"/>
          </p:nvPr>
        </p:nvSpPr>
        <p:spPr>
          <a:xfrm rot="5400000">
            <a:off x="5566201" y="1683521"/>
            <a:ext cx="3926700" cy="19716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63"/>
          <p:cNvSpPr txBox="1"/>
          <p:nvPr>
            <p:ph idx="1" type="body"/>
          </p:nvPr>
        </p:nvSpPr>
        <p:spPr>
          <a:xfrm rot="5400000">
            <a:off x="1565625" y="-231079"/>
            <a:ext cx="3926700" cy="5800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3"/>
          <p:cNvSpPr txBox="1"/>
          <p:nvPr>
            <p:ph type="title"/>
          </p:nvPr>
        </p:nvSpPr>
        <p:spPr>
          <a:xfrm>
            <a:off x="445125" y="2295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2pPr>
            <a:lvl3pPr lvl="2"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3pPr>
            <a:lvl4pPr lvl="3"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4pPr>
            <a:lvl5pPr lvl="4"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5pPr>
            <a:lvl6pPr lvl="5"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6pPr>
            <a:lvl7pPr lvl="6"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7pPr>
            <a:lvl8pPr lvl="7"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8pPr>
            <a:lvl9pPr lvl="8" marR="0" rtl="0" algn="l">
              <a:lnSpc>
                <a:spcPct val="100000"/>
              </a:lnSpc>
              <a:spcBef>
                <a:spcPts val="0"/>
              </a:spcBef>
              <a:spcAft>
                <a:spcPts val="0"/>
              </a:spcAft>
              <a:buClr>
                <a:srgbClr val="007B93"/>
              </a:buClr>
              <a:buSzPts val="2400"/>
              <a:buFont typeface="Avenir"/>
              <a:buChar char="■"/>
              <a:defRPr b="1" i="0" sz="2400" u="none" cap="none" strike="noStrike">
                <a:solidFill>
                  <a:srgbClr val="007B93"/>
                </a:solidFill>
                <a:latin typeface="Avenir"/>
                <a:ea typeface="Avenir"/>
                <a:cs typeface="Avenir"/>
                <a:sym typeface="Avenir"/>
              </a:defRPr>
            </a:lvl9pPr>
          </a:lstStyle>
          <a:p/>
        </p:txBody>
      </p:sp>
      <p:sp>
        <p:nvSpPr>
          <p:cNvPr id="20" name="Google Shape;20;p43"/>
          <p:cNvSpPr txBox="1"/>
          <p:nvPr>
            <p:ph idx="1" type="body"/>
          </p:nvPr>
        </p:nvSpPr>
        <p:spPr>
          <a:xfrm>
            <a:off x="445125" y="978025"/>
            <a:ext cx="8520600" cy="3416400"/>
          </a:xfrm>
          <a:prstGeom prst="rect">
            <a:avLst/>
          </a:prstGeom>
          <a:noFill/>
          <a:ln>
            <a:noFill/>
          </a:ln>
        </p:spPr>
        <p:txBody>
          <a:bodyPr anchorCtr="0" anchor="ctr" bIns="91425" lIns="91425" spcFirstLastPara="1" rIns="91425" wrap="square" tIns="91425">
            <a:noAutofit/>
          </a:bodyPr>
          <a:lstStyle>
            <a:lvl1pPr indent="-342900" lvl="0" marL="4572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1pPr>
            <a:lvl2pPr indent="-342900" lvl="1" marL="9144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2pPr>
            <a:lvl3pPr indent="-342900" lvl="2" marL="13716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3pPr>
            <a:lvl4pPr indent="-342900" lvl="3" marL="18288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4pPr>
            <a:lvl5pPr indent="-342900" lvl="4" marL="22860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5pPr>
            <a:lvl6pPr indent="-342900" lvl="5" marL="27432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6pPr>
            <a:lvl7pPr indent="-342900" lvl="6" marL="32004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7pPr>
            <a:lvl8pPr indent="-342900" lvl="7" marL="36576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8pPr>
            <a:lvl9pPr indent="-342900" lvl="8" marL="4114800" marR="0" rtl="0" algn="l">
              <a:lnSpc>
                <a:spcPct val="100000"/>
              </a:lnSpc>
              <a:spcBef>
                <a:spcPts val="0"/>
              </a:spcBef>
              <a:spcAft>
                <a:spcPts val="0"/>
              </a:spcAft>
              <a:buClr>
                <a:srgbClr val="434343"/>
              </a:buClr>
              <a:buSzPts val="1800"/>
              <a:buFont typeface="Avenir"/>
              <a:buChar char="■"/>
              <a:defRPr b="0" i="0" sz="1800" u="none" cap="none" strike="noStrike">
                <a:solidFill>
                  <a:srgbClr val="434343"/>
                </a:solidFill>
                <a:latin typeface="Avenir"/>
                <a:ea typeface="Avenir"/>
                <a:cs typeface="Avenir"/>
                <a:sym typeface="Avenir"/>
              </a:defRPr>
            </a:lvl9pPr>
          </a:lstStyle>
          <a:p/>
        </p:txBody>
      </p:sp>
      <p:sp>
        <p:nvSpPr>
          <p:cNvPr id="21" name="Google Shape;21;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 name="Shape 22"/>
        <p:cNvGrpSpPr/>
        <p:nvPr/>
      </p:nvGrpSpPr>
      <p:grpSpPr>
        <a:xfrm>
          <a:off x="0" y="0"/>
          <a:ext cx="0" cy="0"/>
          <a:chOff x="0" y="0"/>
          <a:chExt cx="0" cy="0"/>
        </a:xfrm>
      </p:grpSpPr>
      <p:sp>
        <p:nvSpPr>
          <p:cNvPr id="23" name="Google Shape;23;p4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9pPr>
          </a:lstStyle>
          <a:p/>
        </p:txBody>
      </p:sp>
      <p:sp>
        <p:nvSpPr>
          <p:cNvPr id="24" name="Google Shape;24;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46"/>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7" name="Google Shape;27;p46"/>
          <p:cNvSpPr txBox="1"/>
          <p:nvPr>
            <p:ph idx="1" type="body"/>
          </p:nvPr>
        </p:nvSpPr>
        <p:spPr>
          <a:xfrm>
            <a:off x="3117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04800" lvl="1" marL="914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2pPr>
            <a:lvl3pPr indent="-304800" lvl="2" marL="1371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3pPr>
            <a:lvl4pPr indent="-304800" lvl="3" marL="1828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4pPr>
            <a:lvl5pPr indent="-304800" lvl="4" marL="22860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5pPr>
            <a:lvl6pPr indent="-304800" lvl="5" marL="27432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6pPr>
            <a:lvl7pPr indent="-304800" lvl="6" marL="3200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7pPr>
            <a:lvl8pPr indent="-304800" lvl="7" marL="3657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8pPr>
            <a:lvl9pPr indent="-304800" lvl="8" marL="4114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9pPr>
          </a:lstStyle>
          <a:p/>
        </p:txBody>
      </p:sp>
      <p:sp>
        <p:nvSpPr>
          <p:cNvPr id="28" name="Google Shape;28;p46"/>
          <p:cNvSpPr txBox="1"/>
          <p:nvPr>
            <p:ph idx="2" type="body"/>
          </p:nvPr>
        </p:nvSpPr>
        <p:spPr>
          <a:xfrm>
            <a:off x="48324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04800" lvl="1" marL="914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2pPr>
            <a:lvl3pPr indent="-304800" lvl="2" marL="1371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3pPr>
            <a:lvl4pPr indent="-304800" lvl="3" marL="1828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4pPr>
            <a:lvl5pPr indent="-304800" lvl="4" marL="22860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5pPr>
            <a:lvl6pPr indent="-304800" lvl="5" marL="27432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6pPr>
            <a:lvl7pPr indent="-304800" lvl="6" marL="3200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7pPr>
            <a:lvl8pPr indent="-304800" lvl="7" marL="3657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8pPr>
            <a:lvl9pPr indent="-304800" lvl="8" marL="4114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9pPr>
          </a:lstStyle>
          <a:p/>
        </p:txBody>
      </p:sp>
      <p:sp>
        <p:nvSpPr>
          <p:cNvPr id="29" name="Google Shape;29;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47"/>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32" name="Google Shape;32;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4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35" name="Google Shape;35;p48"/>
          <p:cNvSpPr txBox="1"/>
          <p:nvPr>
            <p:ph idx="1" type="body"/>
          </p:nvPr>
        </p:nvSpPr>
        <p:spPr>
          <a:xfrm>
            <a:off x="311700" y="1389600"/>
            <a:ext cx="2808000" cy="3179400"/>
          </a:xfrm>
          <a:prstGeom prst="rect">
            <a:avLst/>
          </a:prstGeom>
          <a:noFill/>
          <a:ln>
            <a:noFill/>
          </a:ln>
        </p:spPr>
        <p:txBody>
          <a:bodyPr anchorCtr="0" anchor="ctr" bIns="91425" lIns="91425" spcFirstLastPara="1" rIns="91425" wrap="square" tIns="91425">
            <a:noAutofit/>
          </a:bodyPr>
          <a:lstStyle>
            <a:lvl1pPr indent="-304800" lvl="0" marL="4572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1pPr>
            <a:lvl2pPr indent="-304800" lvl="1" marL="914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2pPr>
            <a:lvl3pPr indent="-304800" lvl="2" marL="1371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3pPr>
            <a:lvl4pPr indent="-304800" lvl="3" marL="1828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4pPr>
            <a:lvl5pPr indent="-304800" lvl="4" marL="22860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5pPr>
            <a:lvl6pPr indent="-304800" lvl="5" marL="27432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6pPr>
            <a:lvl7pPr indent="-304800" lvl="6" marL="32004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7pPr>
            <a:lvl8pPr indent="-304800" lvl="7" marL="36576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8pPr>
            <a:lvl9pPr indent="-304800" lvl="8" marL="4114800" marR="0" rtl="0" algn="l">
              <a:lnSpc>
                <a:spcPct val="100000"/>
              </a:lnSpc>
              <a:spcBef>
                <a:spcPts val="0"/>
              </a:spcBef>
              <a:spcAft>
                <a:spcPts val="0"/>
              </a:spcAft>
              <a:buClr>
                <a:srgbClr val="000000"/>
              </a:buClr>
              <a:buSzPts val="1200"/>
              <a:buFont typeface="Arial"/>
              <a:buChar char="■"/>
              <a:defRPr b="0" i="0" sz="1200" u="none" cap="none" strike="noStrike">
                <a:solidFill>
                  <a:srgbClr val="000000"/>
                </a:solidFill>
                <a:latin typeface="Arial"/>
                <a:ea typeface="Arial"/>
                <a:cs typeface="Arial"/>
                <a:sym typeface="Arial"/>
              </a:defRPr>
            </a:lvl9pPr>
          </a:lstStyle>
          <a:p/>
        </p:txBody>
      </p:sp>
      <p:sp>
        <p:nvSpPr>
          <p:cNvPr id="36" name="Google Shape;36;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4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9pPr>
          </a:lstStyle>
          <a:p/>
        </p:txBody>
      </p:sp>
      <p:sp>
        <p:nvSpPr>
          <p:cNvPr id="39" name="Google Shape;39;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5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5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9pPr>
          </a:lstStyle>
          <a:p/>
        </p:txBody>
      </p:sp>
      <p:sp>
        <p:nvSpPr>
          <p:cNvPr id="43" name="Google Shape;43;p50"/>
          <p:cNvSpPr txBox="1"/>
          <p:nvPr>
            <p:ph idx="1" type="subTitle"/>
          </p:nvPr>
        </p:nvSpPr>
        <p:spPr>
          <a:xfrm>
            <a:off x="265500" y="2803075"/>
            <a:ext cx="4045200" cy="12351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44" name="Google Shape;44;p5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theme" Target="../theme/theme3.xml"/><Relationship Id="rId14" Type="http://schemas.openxmlformats.org/officeDocument/2006/relationships/slideLayout" Target="../slideLayouts/slideLayout2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 name="Google Shape;7;p37"/>
          <p:cNvSpPr txBox="1"/>
          <p:nvPr/>
        </p:nvSpPr>
        <p:spPr>
          <a:xfrm>
            <a:off x="933450" y="728187"/>
            <a:ext cx="7763100" cy="526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400"/>
              <a:buFont typeface="Arial"/>
              <a:buNone/>
            </a:pPr>
            <a:r>
              <a:t/>
            </a:r>
            <a:endParaRPr b="1" i="0" sz="2400" u="none" cap="none" strike="noStrike">
              <a:solidFill>
                <a:srgbClr val="007B93"/>
              </a:solidFill>
              <a:latin typeface="Avenir"/>
              <a:ea typeface="Avenir"/>
              <a:cs typeface="Avenir"/>
              <a:sym typeface="Avenir"/>
            </a:endParaRPr>
          </a:p>
        </p:txBody>
      </p:sp>
      <p:sp>
        <p:nvSpPr>
          <p:cNvPr id="8" name="Google Shape;8;p37"/>
          <p:cNvSpPr txBox="1"/>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750"/>
              </a:spcBef>
              <a:spcAft>
                <a:spcPts val="0"/>
              </a:spcAft>
              <a:buClr>
                <a:srgbClr val="000000"/>
              </a:buClr>
              <a:buSzPts val="2400"/>
              <a:buFont typeface="Arial"/>
              <a:buNone/>
            </a:pPr>
            <a:r>
              <a:t/>
            </a:r>
            <a:endParaRPr b="0" i="0" sz="2400" u="none" cap="none" strike="noStrike">
              <a:solidFill>
                <a:srgbClr val="5F5F5F"/>
              </a:solidFill>
              <a:latin typeface="Avenir"/>
              <a:ea typeface="Avenir"/>
              <a:cs typeface="Avenir"/>
              <a:sym typeface="Avenir"/>
            </a:endParaRPr>
          </a:p>
        </p:txBody>
      </p:sp>
      <p:sp>
        <p:nvSpPr>
          <p:cNvPr id="9" name="Google Shape;9;p37"/>
          <p:cNvSpPr/>
          <p:nvPr/>
        </p:nvSpPr>
        <p:spPr>
          <a:xfrm>
            <a:off x="7103950" y="131850"/>
            <a:ext cx="1906200" cy="745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 name="Google Shape;10;p37"/>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5" name="Shape 55"/>
        <p:cNvGrpSpPr/>
        <p:nvPr/>
      </p:nvGrpSpPr>
      <p:grpSpPr>
        <a:xfrm>
          <a:off x="0" y="0"/>
          <a:ext cx="0" cy="0"/>
          <a:chOff x="0" y="0"/>
          <a:chExt cx="0" cy="0"/>
        </a:xfrm>
      </p:grpSpPr>
      <p:sp>
        <p:nvSpPr>
          <p:cNvPr id="56" name="Google Shape;56;p40"/>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7" name="Google Shape;57;p40"/>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75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55600" lvl="1" marL="914400" marR="0" rtl="0" algn="l">
              <a:lnSpc>
                <a:spcPct val="90000"/>
              </a:lnSpc>
              <a:spcBef>
                <a:spcPts val="375"/>
              </a:spcBef>
              <a:spcAft>
                <a:spcPts val="0"/>
              </a:spcAft>
              <a:buClr>
                <a:srgbClr val="E76127"/>
              </a:buClr>
              <a:buSzPts val="2000"/>
              <a:buFont typeface="Arial"/>
              <a:buChar char="•"/>
              <a:defRPr b="0" i="0" sz="2000" u="none" cap="none" strike="noStrike">
                <a:solidFill>
                  <a:srgbClr val="5F5F5F"/>
                </a:solidFill>
                <a:latin typeface="Avenir"/>
                <a:ea typeface="Avenir"/>
                <a:cs typeface="Avenir"/>
                <a:sym typeface="Avenir"/>
              </a:defRPr>
            </a:lvl2pPr>
            <a:lvl3pPr indent="-342900" lvl="2" marL="1371600" marR="0" rtl="0" algn="l">
              <a:lnSpc>
                <a:spcPct val="90000"/>
              </a:lnSpc>
              <a:spcBef>
                <a:spcPts val="375"/>
              </a:spcBef>
              <a:spcAft>
                <a:spcPts val="0"/>
              </a:spcAft>
              <a:buClr>
                <a:srgbClr val="E76127"/>
              </a:buClr>
              <a:buSzPts val="1800"/>
              <a:buFont typeface="Arial"/>
              <a:buChar char="•"/>
              <a:defRPr b="0" i="0" sz="1800" u="none" cap="none" strike="noStrike">
                <a:solidFill>
                  <a:srgbClr val="5F5F5F"/>
                </a:solidFill>
                <a:latin typeface="Avenir"/>
                <a:ea typeface="Avenir"/>
                <a:cs typeface="Avenir"/>
                <a:sym typeface="Avenir"/>
              </a:defRPr>
            </a:lvl3pPr>
            <a:lvl4pPr indent="-330200" lvl="3" marL="1828800" marR="0" rtl="0" algn="l">
              <a:lnSpc>
                <a:spcPct val="90000"/>
              </a:lnSpc>
              <a:spcBef>
                <a:spcPts val="375"/>
              </a:spcBef>
              <a:spcAft>
                <a:spcPts val="0"/>
              </a:spcAft>
              <a:buClr>
                <a:srgbClr val="E76127"/>
              </a:buClr>
              <a:buSzPts val="1600"/>
              <a:buFont typeface="Arial"/>
              <a:buChar char="•"/>
              <a:defRPr b="0" i="0" sz="1600" u="none" cap="none" strike="noStrike">
                <a:solidFill>
                  <a:srgbClr val="5F5F5F"/>
                </a:solidFill>
                <a:latin typeface="Avenir"/>
                <a:ea typeface="Avenir"/>
                <a:cs typeface="Avenir"/>
                <a:sym typeface="Avenir"/>
              </a:defRPr>
            </a:lvl4pPr>
            <a:lvl5pPr indent="-317500" lvl="4" marL="2286000" marR="0" rtl="0" algn="l">
              <a:lnSpc>
                <a:spcPct val="90000"/>
              </a:lnSpc>
              <a:spcBef>
                <a:spcPts val="375"/>
              </a:spcBef>
              <a:spcAft>
                <a:spcPts val="0"/>
              </a:spcAft>
              <a:buClr>
                <a:srgbClr val="E76127"/>
              </a:buClr>
              <a:buSzPts val="1400"/>
              <a:buFont typeface="Arial"/>
              <a:buChar char="•"/>
              <a:defRPr b="0" i="0" sz="1400" u="none" cap="none" strike="noStrike">
                <a:solidFill>
                  <a:srgbClr val="5F5F5F"/>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slide" Target="/ppt/slides/slide17.xml"/><Relationship Id="rId4" Type="http://schemas.openxmlformats.org/officeDocument/2006/relationships/slide" Target="/ppt/slides/slide16.xml"/><Relationship Id="rId5"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slide" Target="/ppt/slid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slide" Target="/ppt/slides/slide15.xml"/><Relationship Id="rId5" Type="http://schemas.openxmlformats.org/officeDocument/2006/relationships/slide" Target="/ppt/slides/slide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slide" Target="/ppt/slides/slide20.xml"/><Relationship Id="rId5" Type="http://schemas.openxmlformats.org/officeDocument/2006/relationships/slide" Target="/ppt/slides/slide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slide" Target="/ppt/slides/slide17.xml"/><Relationship Id="rId5" Type="http://schemas.openxmlformats.org/officeDocument/2006/relationships/slide" Target="/ppt/slid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slide" Target="/ppt/slides/slide16.xml"/><Relationship Id="rId5" Type="http://schemas.openxmlformats.org/officeDocument/2006/relationships/slide" Target="/ppt/slides/slide19.xml"/><Relationship Id="rId6" Type="http://schemas.openxmlformats.org/officeDocument/2006/relationships/slide" Target="/ppt/slides/slide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slide" Target="/ppt/slides/slide23.xml"/><Relationship Id="rId5" Type="http://schemas.openxmlformats.org/officeDocument/2006/relationships/slide" Target="/ppt/slides/slide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slide" Target="/ppt/slid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slide" Target="/ppt/slides/slide16.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
          <p:cNvSpPr txBox="1"/>
          <p:nvPr/>
        </p:nvSpPr>
        <p:spPr>
          <a:xfrm>
            <a:off x="1083975" y="3163750"/>
            <a:ext cx="7138800" cy="4674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Clr>
                <a:srgbClr val="000000"/>
              </a:buClr>
              <a:buSzPts val="3000"/>
              <a:buFont typeface="Arial"/>
              <a:buNone/>
            </a:pPr>
            <a:r>
              <a:rPr b="0" i="0" lang="en" sz="3000" u="none" cap="none" strike="noStrike">
                <a:solidFill>
                  <a:srgbClr val="5F5F5F"/>
                </a:solidFill>
                <a:latin typeface="Avenir"/>
                <a:ea typeface="Avenir"/>
                <a:cs typeface="Avenir"/>
                <a:sym typeface="Avenir"/>
              </a:rPr>
              <a:t>Relational Evangelism Training </a:t>
            </a:r>
            <a:endParaRPr b="0" i="0" sz="3000" u="none" cap="none" strike="noStrike">
              <a:solidFill>
                <a:srgbClr val="5F5F5F"/>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3000"/>
              <a:buFont typeface="Arial"/>
              <a:buNone/>
            </a:pPr>
            <a:r>
              <a:rPr b="0" i="0" lang="en" sz="3000" u="none" cap="none" strike="noStrike">
                <a:solidFill>
                  <a:srgbClr val="E76127"/>
                </a:solidFill>
                <a:latin typeface="Avenir"/>
                <a:ea typeface="Avenir"/>
                <a:cs typeface="Avenir"/>
                <a:sym typeface="Avenir"/>
              </a:rPr>
              <a:t>Session #3</a:t>
            </a:r>
            <a:endParaRPr b="0" i="0" sz="3000" u="none" cap="none" strike="noStrike">
              <a:solidFill>
                <a:srgbClr val="E76127"/>
              </a:solidFill>
              <a:latin typeface="Avenir"/>
              <a:ea typeface="Avenir"/>
              <a:cs typeface="Avenir"/>
              <a:sym typeface="Avenir"/>
            </a:endParaRPr>
          </a:p>
        </p:txBody>
      </p:sp>
      <p:pic>
        <p:nvPicPr>
          <p:cNvPr id="105" name="Google Shape;105;p1"/>
          <p:cNvPicPr preferRelativeResize="0"/>
          <p:nvPr/>
        </p:nvPicPr>
        <p:blipFill rotWithShape="1">
          <a:blip r:embed="rId3">
            <a:alphaModFix/>
          </a:blip>
          <a:srcRect b="0" l="0" r="0" t="0"/>
          <a:stretch/>
        </p:blipFill>
        <p:spPr>
          <a:xfrm>
            <a:off x="3395150" y="377400"/>
            <a:ext cx="2353698" cy="235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type="title"/>
          </p:nvPr>
        </p:nvSpPr>
        <p:spPr>
          <a:xfrm>
            <a:off x="476800" y="2291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b="1" lang="en" sz="2400">
                <a:solidFill>
                  <a:srgbClr val="007B93"/>
                </a:solidFill>
                <a:latin typeface="Avenir"/>
                <a:ea typeface="Avenir"/>
                <a:cs typeface="Avenir"/>
                <a:sym typeface="Avenir"/>
              </a:rPr>
              <a:t>2 Types</a:t>
            </a:r>
            <a:r>
              <a:rPr lang="en"/>
              <a:t> </a:t>
            </a:r>
            <a:r>
              <a:rPr b="1" lang="en" sz="2400">
                <a:solidFill>
                  <a:srgbClr val="007B93"/>
                </a:solidFill>
                <a:latin typeface="Avenir"/>
                <a:ea typeface="Avenir"/>
                <a:cs typeface="Avenir"/>
                <a:sym typeface="Avenir"/>
              </a:rPr>
              <a:t>of Questions</a:t>
            </a:r>
            <a:endParaRPr b="1" sz="2400">
              <a:solidFill>
                <a:srgbClr val="007B93"/>
              </a:solidFill>
              <a:latin typeface="Avenir"/>
              <a:ea typeface="Avenir"/>
              <a:cs typeface="Avenir"/>
              <a:sym typeface="Avenir"/>
            </a:endParaRPr>
          </a:p>
        </p:txBody>
      </p:sp>
      <p:sp>
        <p:nvSpPr>
          <p:cNvPr id="195" name="Google Shape;195;p10"/>
          <p:cNvSpPr txBox="1"/>
          <p:nvPr/>
        </p:nvSpPr>
        <p:spPr>
          <a:xfrm>
            <a:off x="501350" y="2571750"/>
            <a:ext cx="3767100" cy="1304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3800"/>
              </a:spcAft>
              <a:buClr>
                <a:srgbClr val="000000"/>
              </a:buClr>
              <a:buSzPts val="2400"/>
              <a:buFont typeface="Arial"/>
              <a:buNone/>
            </a:pPr>
            <a:r>
              <a:rPr b="1" i="0" lang="en" sz="2400" u="none" cap="none" strike="noStrike">
                <a:solidFill>
                  <a:srgbClr val="4B8C40"/>
                </a:solidFill>
                <a:latin typeface="Avenir"/>
                <a:ea typeface="Avenir"/>
                <a:cs typeface="Avenir"/>
                <a:sym typeface="Avenir"/>
              </a:rPr>
              <a:t>CONNECTING</a:t>
            </a:r>
            <a:r>
              <a:rPr b="1" i="0" lang="en" sz="2400" u="none" cap="none" strike="noStrike">
                <a:solidFill>
                  <a:srgbClr val="6AA84F"/>
                </a:solidFill>
                <a:latin typeface="Avenir"/>
                <a:ea typeface="Avenir"/>
                <a:cs typeface="Avenir"/>
                <a:sym typeface="Avenir"/>
              </a:rPr>
              <a:t> </a:t>
            </a:r>
            <a:r>
              <a:rPr b="0" i="0" lang="en" sz="2100" u="none" cap="none" strike="noStrike">
                <a:solidFill>
                  <a:srgbClr val="313537"/>
                </a:solidFill>
                <a:latin typeface="Avenir"/>
                <a:ea typeface="Avenir"/>
                <a:cs typeface="Avenir"/>
                <a:sym typeface="Avenir"/>
              </a:rPr>
              <a:t>questions help people to open up and share honestly. </a:t>
            </a:r>
            <a:endParaRPr b="0" i="0" sz="2100" u="none" cap="none" strike="noStrike">
              <a:solidFill>
                <a:srgbClr val="000000"/>
              </a:solidFill>
              <a:latin typeface="Arial"/>
              <a:ea typeface="Arial"/>
              <a:cs typeface="Arial"/>
              <a:sym typeface="Arial"/>
            </a:endParaRPr>
          </a:p>
        </p:txBody>
      </p:sp>
      <p:sp>
        <p:nvSpPr>
          <p:cNvPr id="196" name="Google Shape;196;p10"/>
          <p:cNvSpPr txBox="1"/>
          <p:nvPr/>
        </p:nvSpPr>
        <p:spPr>
          <a:xfrm>
            <a:off x="4672825" y="2571749"/>
            <a:ext cx="4032900" cy="932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3800"/>
              </a:spcAft>
              <a:buClr>
                <a:srgbClr val="000000"/>
              </a:buClr>
              <a:buSzPts val="2400"/>
              <a:buFont typeface="Arial"/>
              <a:buNone/>
            </a:pPr>
            <a:r>
              <a:rPr b="1" i="0" lang="en" sz="2400" u="none" cap="none" strike="noStrike">
                <a:solidFill>
                  <a:srgbClr val="E76127"/>
                </a:solidFill>
                <a:latin typeface="Avenir"/>
                <a:ea typeface="Avenir"/>
                <a:cs typeface="Avenir"/>
                <a:sym typeface="Avenir"/>
              </a:rPr>
              <a:t>DEEPENING</a:t>
            </a:r>
            <a:r>
              <a:rPr b="1" i="0" lang="en" sz="2400" u="none" cap="none" strike="noStrike">
                <a:solidFill>
                  <a:srgbClr val="FF9900"/>
                </a:solidFill>
                <a:latin typeface="Avenir"/>
                <a:ea typeface="Avenir"/>
                <a:cs typeface="Avenir"/>
                <a:sym typeface="Avenir"/>
              </a:rPr>
              <a:t> </a:t>
            </a:r>
            <a:r>
              <a:rPr b="0" i="0" lang="en" sz="2100" u="none" cap="none" strike="noStrike">
                <a:solidFill>
                  <a:srgbClr val="313537"/>
                </a:solidFill>
                <a:latin typeface="Avenir"/>
                <a:ea typeface="Avenir"/>
                <a:cs typeface="Avenir"/>
                <a:sym typeface="Avenir"/>
              </a:rPr>
              <a:t>questions invite the conversation to go deeper. </a:t>
            </a:r>
            <a:endParaRPr b="0" i="0" sz="2100" u="none" cap="none" strike="noStrike">
              <a:solidFill>
                <a:srgbClr val="000000"/>
              </a:solidFill>
              <a:latin typeface="Arial"/>
              <a:ea typeface="Arial"/>
              <a:cs typeface="Arial"/>
              <a:sym typeface="Arial"/>
            </a:endParaRPr>
          </a:p>
        </p:txBody>
      </p:sp>
      <p:pic>
        <p:nvPicPr>
          <p:cNvPr id="197" name="Google Shape;197;p10" title="Gears_CONNECTING2025.png"/>
          <p:cNvPicPr preferRelativeResize="0"/>
          <p:nvPr/>
        </p:nvPicPr>
        <p:blipFill rotWithShape="1">
          <a:blip r:embed="rId3">
            <a:alphaModFix/>
          </a:blip>
          <a:srcRect b="0" l="0" r="0" t="0"/>
          <a:stretch/>
        </p:blipFill>
        <p:spPr>
          <a:xfrm>
            <a:off x="137225" y="1275251"/>
            <a:ext cx="4032902" cy="1076149"/>
          </a:xfrm>
          <a:prstGeom prst="rect">
            <a:avLst/>
          </a:prstGeom>
          <a:noFill/>
          <a:ln>
            <a:noFill/>
          </a:ln>
        </p:spPr>
      </p:pic>
      <p:pic>
        <p:nvPicPr>
          <p:cNvPr id="198" name="Google Shape;198;p10" title="Gears_DEEPENING2025.png"/>
          <p:cNvPicPr preferRelativeResize="0"/>
          <p:nvPr/>
        </p:nvPicPr>
        <p:blipFill rotWithShape="1">
          <a:blip r:embed="rId4">
            <a:alphaModFix/>
          </a:blip>
          <a:srcRect b="0" l="100" r="100" t="0"/>
          <a:stretch/>
        </p:blipFill>
        <p:spPr>
          <a:xfrm>
            <a:off x="4672825" y="1275251"/>
            <a:ext cx="4032902" cy="10761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gtEl>
                                        <p:attrNameLst>
                                          <p:attrName>style.visibility</p:attrName>
                                        </p:attrNameLst>
                                      </p:cBhvr>
                                      <p:to>
                                        <p:strVal val="visible"/>
                                      </p:to>
                                    </p:set>
                                    <p:anim calcmode="lin" valueType="num">
                                      <p:cBhvr additive="base">
                                        <p:cTn dur="1000"/>
                                        <p:tgtEl>
                                          <p:spTgt spid="19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1000"/>
                                        <p:tgtEl>
                                          <p:spTgt spid="19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1"/>
          <p:cNvSpPr txBox="1"/>
          <p:nvPr>
            <p:ph type="title"/>
          </p:nvPr>
        </p:nvSpPr>
        <p:spPr>
          <a:xfrm>
            <a:off x="439675" y="2418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 sz="3000">
                <a:solidFill>
                  <a:srgbClr val="4B8C40"/>
                </a:solidFill>
              </a:rPr>
              <a:t>CONNECTING Questions</a:t>
            </a:r>
            <a:endParaRPr sz="3000">
              <a:solidFill>
                <a:srgbClr val="4B8C40"/>
              </a:solidFill>
            </a:endParaRPr>
          </a:p>
        </p:txBody>
      </p:sp>
      <p:sp>
        <p:nvSpPr>
          <p:cNvPr id="204" name="Google Shape;204;p11"/>
          <p:cNvSpPr txBox="1"/>
          <p:nvPr>
            <p:ph idx="1" type="body"/>
          </p:nvPr>
        </p:nvSpPr>
        <p:spPr>
          <a:xfrm>
            <a:off x="481075" y="1228675"/>
            <a:ext cx="3255300" cy="831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i="1" lang="en" sz="2400">
                <a:solidFill>
                  <a:srgbClr val="434343"/>
                </a:solidFill>
                <a:latin typeface="Avenir"/>
                <a:ea typeface="Avenir"/>
                <a:cs typeface="Avenir"/>
                <a:sym typeface="Avenir"/>
              </a:rPr>
              <a:t>I can relate</a:t>
            </a:r>
            <a:r>
              <a:rPr i="1" lang="en" sz="2400"/>
              <a:t>…</a:t>
            </a:r>
            <a:r>
              <a:rPr i="1" lang="en" sz="2400">
                <a:solidFill>
                  <a:srgbClr val="434343"/>
                </a:solidFill>
                <a:latin typeface="Avenir"/>
                <a:ea typeface="Avenir"/>
                <a:cs typeface="Avenir"/>
                <a:sym typeface="Avenir"/>
              </a:rPr>
              <a:t>want to tell me more?</a:t>
            </a:r>
            <a:r>
              <a:rPr lang="en" sz="2400">
                <a:solidFill>
                  <a:srgbClr val="434343"/>
                </a:solidFill>
                <a:latin typeface="Avenir"/>
                <a:ea typeface="Avenir"/>
                <a:cs typeface="Avenir"/>
                <a:sym typeface="Avenir"/>
              </a:rPr>
              <a:t> </a:t>
            </a:r>
            <a:endParaRPr sz="2400">
              <a:solidFill>
                <a:srgbClr val="434343"/>
              </a:solidFill>
              <a:latin typeface="Avenir"/>
              <a:ea typeface="Avenir"/>
              <a:cs typeface="Avenir"/>
              <a:sym typeface="Avenir"/>
            </a:endParaRPr>
          </a:p>
          <a:p>
            <a:pPr indent="0" lvl="0" marL="0" rtl="0" algn="l">
              <a:lnSpc>
                <a:spcPct val="100000"/>
              </a:lnSpc>
              <a:spcBef>
                <a:spcPts val="0"/>
              </a:spcBef>
              <a:spcAft>
                <a:spcPts val="0"/>
              </a:spcAft>
              <a:buSzPts val="1800"/>
              <a:buNone/>
            </a:pPr>
            <a:r>
              <a:t/>
            </a:r>
            <a:endParaRPr sz="2400">
              <a:solidFill>
                <a:srgbClr val="434343"/>
              </a:solidFill>
              <a:latin typeface="Avenir"/>
              <a:ea typeface="Avenir"/>
              <a:cs typeface="Avenir"/>
              <a:sym typeface="Avenir"/>
            </a:endParaRPr>
          </a:p>
        </p:txBody>
      </p:sp>
      <p:pic>
        <p:nvPicPr>
          <p:cNvPr id="205" name="Google Shape;205;p11"/>
          <p:cNvPicPr preferRelativeResize="0"/>
          <p:nvPr/>
        </p:nvPicPr>
        <p:blipFill rotWithShape="1">
          <a:blip r:embed="rId3">
            <a:alphaModFix/>
          </a:blip>
          <a:srcRect b="0" l="0" r="0" t="0"/>
          <a:stretch/>
        </p:blipFill>
        <p:spPr>
          <a:xfrm>
            <a:off x="3864475" y="1159401"/>
            <a:ext cx="5067300" cy="2492100"/>
          </a:xfrm>
          <a:prstGeom prst="wedgeRoundRectCallout">
            <a:avLst>
              <a:gd fmla="val -20833" name="adj1"/>
              <a:gd fmla="val 62500" name="adj2"/>
              <a:gd fmla="val 0" name="adj3"/>
            </a:avLst>
          </a:prstGeom>
          <a:noFill/>
          <a:ln>
            <a:noFill/>
          </a:ln>
        </p:spPr>
      </p:pic>
      <p:sp>
        <p:nvSpPr>
          <p:cNvPr id="206" name="Google Shape;206;p11"/>
          <p:cNvSpPr txBox="1"/>
          <p:nvPr/>
        </p:nvSpPr>
        <p:spPr>
          <a:xfrm>
            <a:off x="431575" y="1785038"/>
            <a:ext cx="3424800" cy="1662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434343"/>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400"/>
              <a:buFont typeface="Arial"/>
              <a:buNone/>
            </a:pPr>
            <a:r>
              <a:rPr b="0" i="1" lang="en" sz="2400" u="none" cap="none" strike="noStrike">
                <a:solidFill>
                  <a:srgbClr val="434343"/>
                </a:solidFill>
                <a:latin typeface="Avenir"/>
                <a:ea typeface="Avenir"/>
                <a:cs typeface="Avenir"/>
                <a:sym typeface="Avenir"/>
              </a:rPr>
              <a:t>That sounds painful, I’m so sorry. What happened next? </a:t>
            </a:r>
            <a:endParaRPr b="0" i="1" sz="2400" u="none" cap="none" strike="noStrike">
              <a:solidFill>
                <a:srgbClr val="434343"/>
              </a:solidFill>
              <a:latin typeface="Avenir"/>
              <a:ea typeface="Avenir"/>
              <a:cs typeface="Avenir"/>
              <a:sym typeface="Avenir"/>
            </a:endParaRPr>
          </a:p>
        </p:txBody>
      </p:sp>
      <p:cxnSp>
        <p:nvCxnSpPr>
          <p:cNvPr id="207" name="Google Shape;207;p11"/>
          <p:cNvCxnSpPr/>
          <p:nvPr/>
        </p:nvCxnSpPr>
        <p:spPr>
          <a:xfrm flipH="1" rot="10800000">
            <a:off x="534650" y="1959600"/>
            <a:ext cx="3009900" cy="12600"/>
          </a:xfrm>
          <a:prstGeom prst="straightConnector1">
            <a:avLst/>
          </a:prstGeom>
          <a:noFill/>
          <a:ln cap="flat" cmpd="sng" w="19050">
            <a:solidFill>
              <a:srgbClr val="E76127"/>
            </a:solidFill>
            <a:prstDash val="dot"/>
            <a:round/>
            <a:headEnd len="sm" w="sm" type="none"/>
            <a:tailEnd len="sm" w="sm" type="none"/>
          </a:ln>
        </p:spPr>
      </p:cxnSp>
      <p:pic>
        <p:nvPicPr>
          <p:cNvPr id="208" name="Google Shape;208;p11"/>
          <p:cNvPicPr preferRelativeResize="0"/>
          <p:nvPr/>
        </p:nvPicPr>
        <p:blipFill rotWithShape="1">
          <a:blip r:embed="rId4">
            <a:alphaModFix/>
          </a:blip>
          <a:srcRect b="0" l="0" r="0" t="0"/>
          <a:stretch/>
        </p:blipFill>
        <p:spPr>
          <a:xfrm>
            <a:off x="7847850" y="3651500"/>
            <a:ext cx="1112426" cy="1112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1000"/>
                                        <p:tgtEl>
                                          <p:spTgt spid="20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1000"/>
                                        <p:tgtEl>
                                          <p:spTgt spid="20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2"/>
          <p:cNvSpPr txBox="1"/>
          <p:nvPr>
            <p:ph type="title"/>
          </p:nvPr>
        </p:nvSpPr>
        <p:spPr>
          <a:xfrm>
            <a:off x="466150" y="325624"/>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 sz="3000">
                <a:solidFill>
                  <a:srgbClr val="E76127"/>
                </a:solidFill>
              </a:rPr>
              <a:t>DEEPENING Questions</a:t>
            </a:r>
            <a:endParaRPr sz="3000">
              <a:solidFill>
                <a:srgbClr val="E76127"/>
              </a:solidFill>
            </a:endParaRPr>
          </a:p>
        </p:txBody>
      </p:sp>
      <p:sp>
        <p:nvSpPr>
          <p:cNvPr id="214" name="Google Shape;214;p12"/>
          <p:cNvSpPr txBox="1"/>
          <p:nvPr>
            <p:ph idx="1" type="body"/>
          </p:nvPr>
        </p:nvSpPr>
        <p:spPr>
          <a:xfrm>
            <a:off x="466150" y="1391263"/>
            <a:ext cx="3095700" cy="1118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i="1" lang="en" sz="2000">
                <a:solidFill>
                  <a:srgbClr val="434343"/>
                </a:solidFill>
                <a:latin typeface="Avenir"/>
                <a:ea typeface="Avenir"/>
                <a:cs typeface="Avenir"/>
                <a:sym typeface="Avenir"/>
              </a:rPr>
              <a:t>Are you </a:t>
            </a:r>
            <a:r>
              <a:rPr i="1" lang="en" sz="2000"/>
              <a:t>satisfied</a:t>
            </a:r>
            <a:r>
              <a:rPr i="1" lang="en" sz="2000">
                <a:solidFill>
                  <a:srgbClr val="434343"/>
                </a:solidFill>
                <a:latin typeface="Avenir"/>
                <a:ea typeface="Avenir"/>
                <a:cs typeface="Avenir"/>
                <a:sym typeface="Avenir"/>
              </a:rPr>
              <a:t> with that part of your life?</a:t>
            </a:r>
            <a:r>
              <a:rPr lang="en" sz="2000">
                <a:solidFill>
                  <a:srgbClr val="434343"/>
                </a:solidFill>
                <a:latin typeface="Avenir"/>
                <a:ea typeface="Avenir"/>
                <a:cs typeface="Avenir"/>
                <a:sym typeface="Avenir"/>
              </a:rPr>
              <a:t> </a:t>
            </a:r>
            <a:endParaRPr sz="2000">
              <a:solidFill>
                <a:srgbClr val="434343"/>
              </a:solidFill>
              <a:latin typeface="Avenir"/>
              <a:ea typeface="Avenir"/>
              <a:cs typeface="Avenir"/>
              <a:sym typeface="Avenir"/>
            </a:endParaRPr>
          </a:p>
          <a:p>
            <a:pPr indent="0" lvl="0" marL="0" rtl="0" algn="l">
              <a:lnSpc>
                <a:spcPct val="100000"/>
              </a:lnSpc>
              <a:spcBef>
                <a:spcPts val="0"/>
              </a:spcBef>
              <a:spcAft>
                <a:spcPts val="0"/>
              </a:spcAft>
              <a:buSzPts val="1800"/>
              <a:buNone/>
            </a:pPr>
            <a:r>
              <a:t/>
            </a:r>
            <a:endParaRPr sz="2000">
              <a:solidFill>
                <a:srgbClr val="434343"/>
              </a:solidFill>
              <a:latin typeface="Avenir"/>
              <a:ea typeface="Avenir"/>
              <a:cs typeface="Avenir"/>
              <a:sym typeface="Avenir"/>
            </a:endParaRPr>
          </a:p>
        </p:txBody>
      </p:sp>
      <p:pic>
        <p:nvPicPr>
          <p:cNvPr id="215" name="Google Shape;215;p12"/>
          <p:cNvPicPr preferRelativeResize="0"/>
          <p:nvPr/>
        </p:nvPicPr>
        <p:blipFill rotWithShape="1">
          <a:blip r:embed="rId3">
            <a:alphaModFix/>
          </a:blip>
          <a:srcRect b="0" l="0" r="0" t="0"/>
          <a:stretch/>
        </p:blipFill>
        <p:spPr>
          <a:xfrm>
            <a:off x="3770325" y="1009350"/>
            <a:ext cx="5215500" cy="2696100"/>
          </a:xfrm>
          <a:prstGeom prst="wedgeRoundRectCallout">
            <a:avLst>
              <a:gd fmla="val 21401" name="adj1"/>
              <a:gd fmla="val 62494" name="adj2"/>
              <a:gd fmla="val 0" name="adj3"/>
            </a:avLst>
          </a:prstGeom>
          <a:noFill/>
          <a:ln>
            <a:noFill/>
          </a:ln>
        </p:spPr>
      </p:pic>
      <p:sp>
        <p:nvSpPr>
          <p:cNvPr id="216" name="Google Shape;216;p12"/>
          <p:cNvSpPr txBox="1"/>
          <p:nvPr>
            <p:ph idx="1" type="body"/>
          </p:nvPr>
        </p:nvSpPr>
        <p:spPr>
          <a:xfrm>
            <a:off x="466150" y="2403063"/>
            <a:ext cx="3095700" cy="700500"/>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SzPts val="1800"/>
              <a:buNone/>
            </a:pPr>
            <a:r>
              <a:t/>
            </a:r>
            <a:endParaRPr sz="2000">
              <a:solidFill>
                <a:srgbClr val="434343"/>
              </a:solidFill>
              <a:latin typeface="Avenir"/>
              <a:ea typeface="Avenir"/>
              <a:cs typeface="Avenir"/>
              <a:sym typeface="Avenir"/>
            </a:endParaRPr>
          </a:p>
          <a:p>
            <a:pPr indent="0" lvl="0" marL="0" rtl="0" algn="l">
              <a:lnSpc>
                <a:spcPct val="100000"/>
              </a:lnSpc>
              <a:spcBef>
                <a:spcPts val="0"/>
              </a:spcBef>
              <a:spcAft>
                <a:spcPts val="0"/>
              </a:spcAft>
              <a:buSzPts val="1800"/>
              <a:buNone/>
            </a:pPr>
            <a:r>
              <a:rPr i="1" lang="en" sz="2000">
                <a:solidFill>
                  <a:srgbClr val="434343"/>
                </a:solidFill>
                <a:latin typeface="Avenir"/>
                <a:ea typeface="Avenir"/>
                <a:cs typeface="Avenir"/>
                <a:sym typeface="Avenir"/>
              </a:rPr>
              <a:t>What is your impression of Jesus? </a:t>
            </a:r>
            <a:endParaRPr i="1" sz="2000">
              <a:solidFill>
                <a:srgbClr val="434343"/>
              </a:solidFill>
              <a:latin typeface="Avenir"/>
              <a:ea typeface="Avenir"/>
              <a:cs typeface="Avenir"/>
              <a:sym typeface="Avenir"/>
            </a:endParaRPr>
          </a:p>
          <a:p>
            <a:pPr indent="0" lvl="0" marL="457200" rtl="0" algn="l">
              <a:lnSpc>
                <a:spcPct val="100000"/>
              </a:lnSpc>
              <a:spcBef>
                <a:spcPts val="0"/>
              </a:spcBef>
              <a:spcAft>
                <a:spcPts val="0"/>
              </a:spcAft>
              <a:buSzPts val="1800"/>
              <a:buNone/>
            </a:pPr>
            <a:r>
              <a:t/>
            </a:r>
            <a:endParaRPr sz="2000">
              <a:solidFill>
                <a:srgbClr val="434343"/>
              </a:solidFill>
              <a:latin typeface="Avenir"/>
              <a:ea typeface="Avenir"/>
              <a:cs typeface="Avenir"/>
              <a:sym typeface="Avenir"/>
            </a:endParaRPr>
          </a:p>
        </p:txBody>
      </p:sp>
      <p:pic>
        <p:nvPicPr>
          <p:cNvPr id="217" name="Google Shape;217;p12"/>
          <p:cNvPicPr preferRelativeResize="0"/>
          <p:nvPr/>
        </p:nvPicPr>
        <p:blipFill rotWithShape="1">
          <a:blip r:embed="rId4">
            <a:alphaModFix/>
          </a:blip>
          <a:srcRect b="0" l="0" r="0" t="0"/>
          <a:stretch/>
        </p:blipFill>
        <p:spPr>
          <a:xfrm>
            <a:off x="7873399" y="3705450"/>
            <a:ext cx="1112426" cy="1112426"/>
          </a:xfrm>
          <a:prstGeom prst="rect">
            <a:avLst/>
          </a:prstGeom>
          <a:noFill/>
          <a:ln>
            <a:noFill/>
          </a:ln>
        </p:spPr>
      </p:pic>
      <p:cxnSp>
        <p:nvCxnSpPr>
          <p:cNvPr id="218" name="Google Shape;218;p12"/>
          <p:cNvCxnSpPr/>
          <p:nvPr/>
        </p:nvCxnSpPr>
        <p:spPr>
          <a:xfrm flipH="1" rot="10800000">
            <a:off x="534650" y="2242463"/>
            <a:ext cx="3009900" cy="12600"/>
          </a:xfrm>
          <a:prstGeom prst="straightConnector1">
            <a:avLst/>
          </a:prstGeom>
          <a:noFill/>
          <a:ln cap="flat" cmpd="sng" w="19050">
            <a:solidFill>
              <a:srgbClr val="E76127"/>
            </a:solidFill>
            <a:prstDash val="dot"/>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1000"/>
                                        <p:tgtEl>
                                          <p:spTgt spid="21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1000"/>
                                        <p:tgtEl>
                                          <p:spTgt spid="2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13"/>
          <p:cNvPicPr preferRelativeResize="0"/>
          <p:nvPr/>
        </p:nvPicPr>
        <p:blipFill rotWithShape="1">
          <a:blip r:embed="rId3">
            <a:alphaModFix/>
          </a:blip>
          <a:srcRect b="8771" l="0" r="7261" t="-4318"/>
          <a:stretch/>
        </p:blipFill>
        <p:spPr>
          <a:xfrm>
            <a:off x="0" y="0"/>
            <a:ext cx="3968024" cy="4253423"/>
          </a:xfrm>
          <a:prstGeom prst="rect">
            <a:avLst/>
          </a:prstGeom>
          <a:noFill/>
          <a:ln>
            <a:noFill/>
          </a:ln>
        </p:spPr>
      </p:pic>
      <p:sp>
        <p:nvSpPr>
          <p:cNvPr id="224" name="Google Shape;224;p13"/>
          <p:cNvSpPr txBox="1"/>
          <p:nvPr/>
        </p:nvSpPr>
        <p:spPr>
          <a:xfrm>
            <a:off x="3807975" y="1429350"/>
            <a:ext cx="4875000" cy="1947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600"/>
              <a:buFont typeface="Arial"/>
              <a:buNone/>
            </a:pPr>
            <a:r>
              <a:rPr b="1" i="0" lang="en" sz="3600" u="none" cap="none" strike="noStrike">
                <a:solidFill>
                  <a:srgbClr val="E76127"/>
                </a:solidFill>
                <a:latin typeface="Avenir"/>
                <a:ea typeface="Avenir"/>
                <a:cs typeface="Avenir"/>
                <a:sym typeface="Avenir"/>
                <a:extLst>
                  <a:ext uri="http://customooxmlschemas.google.com/">
                    <go:slidesCustomData xmlns:go="http://customooxmlschemas.google.com/" textRoundtripDataId="0"/>
                  </a:ext>
                </a:extLst>
              </a:rPr>
              <a:t>DEEPENING</a:t>
            </a:r>
            <a:r>
              <a:rPr b="1" i="0" lang="en" sz="3600" u="none" cap="none" strike="noStrike">
                <a:solidFill>
                  <a:srgbClr val="5F5F5F"/>
                </a:solidFill>
                <a:latin typeface="Avenir"/>
                <a:ea typeface="Avenir"/>
                <a:cs typeface="Avenir"/>
                <a:sym typeface="Avenir"/>
              </a:rPr>
              <a:t> </a:t>
            </a:r>
            <a:r>
              <a:rPr b="1" i="0" lang="en" sz="3400" u="none" cap="none" strike="noStrike">
                <a:solidFill>
                  <a:srgbClr val="5F5F5F"/>
                </a:solidFill>
                <a:latin typeface="Avenir"/>
                <a:ea typeface="Avenir"/>
                <a:cs typeface="Avenir"/>
                <a:sym typeface="Avenir"/>
              </a:rPr>
              <a:t>questions </a:t>
            </a:r>
            <a:br>
              <a:rPr b="1" i="0" lang="en" sz="3400" u="none" cap="none" strike="noStrike">
                <a:solidFill>
                  <a:srgbClr val="5F5F5F"/>
                </a:solidFill>
                <a:latin typeface="Avenir"/>
                <a:ea typeface="Avenir"/>
                <a:cs typeface="Avenir"/>
                <a:sym typeface="Avenir"/>
              </a:rPr>
            </a:br>
            <a:r>
              <a:rPr b="1" i="0" lang="en" sz="3400" u="none" cap="none" strike="noStrike">
                <a:solidFill>
                  <a:srgbClr val="5F5F5F"/>
                </a:solidFill>
                <a:latin typeface="Avenir"/>
                <a:ea typeface="Avenir"/>
                <a:cs typeface="Avenir"/>
                <a:sym typeface="Avenir"/>
              </a:rPr>
              <a:t>can </a:t>
            </a:r>
            <a:r>
              <a:rPr b="1" i="0" lang="en" sz="3400" u="none" cap="none" strike="noStrike">
                <a:solidFill>
                  <a:srgbClr val="E76127"/>
                </a:solidFill>
                <a:latin typeface="Avenir"/>
                <a:ea typeface="Avenir"/>
                <a:cs typeface="Avenir"/>
                <a:sym typeface="Avenir"/>
              </a:rPr>
              <a:t>quickly shift</a:t>
            </a:r>
            <a:r>
              <a:rPr b="1" i="0" lang="en" sz="3400" u="none" cap="none" strike="noStrike">
                <a:solidFill>
                  <a:srgbClr val="5F5F5F"/>
                </a:solidFill>
                <a:latin typeface="Avenir"/>
                <a:ea typeface="Avenir"/>
                <a:cs typeface="Avenir"/>
                <a:sym typeface="Avenir"/>
              </a:rPr>
              <a:t> the conversation.</a:t>
            </a:r>
            <a:endParaRPr b="1" i="0" sz="4400" u="none" cap="none" strike="noStrike">
              <a:solidFill>
                <a:srgbClr val="5F5F5F"/>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20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4"/>
          <p:cNvSpPr txBox="1"/>
          <p:nvPr>
            <p:ph type="title"/>
          </p:nvPr>
        </p:nvSpPr>
        <p:spPr>
          <a:xfrm>
            <a:off x="311700" y="1535775"/>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4800">
                <a:solidFill>
                  <a:srgbClr val="007B93"/>
                </a:solidFill>
                <a:latin typeface="Avenir"/>
                <a:ea typeface="Avenir"/>
                <a:cs typeface="Avenir"/>
                <a:sym typeface="Avenir"/>
              </a:rPr>
              <a:t>Let’s Practice</a:t>
            </a:r>
            <a:endParaRPr sz="4800">
              <a:solidFill>
                <a:srgbClr val="007B93"/>
              </a:solidFill>
              <a:latin typeface="Avenir"/>
              <a:ea typeface="Avenir"/>
              <a:cs typeface="Avenir"/>
              <a:sym typeface="Avenir"/>
            </a:endParaRPr>
          </a:p>
        </p:txBody>
      </p:sp>
      <p:pic>
        <p:nvPicPr>
          <p:cNvPr id="230" name="Google Shape;230;p14"/>
          <p:cNvPicPr preferRelativeResize="0"/>
          <p:nvPr/>
        </p:nvPicPr>
        <p:blipFill rotWithShape="1">
          <a:blip r:embed="rId3">
            <a:alphaModFix/>
          </a:blip>
          <a:srcRect b="0" l="0" r="0" t="0"/>
          <a:stretch/>
        </p:blipFill>
        <p:spPr>
          <a:xfrm>
            <a:off x="3217300" y="2081500"/>
            <a:ext cx="2709402" cy="2145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5">
            <a:hlinkClick action="ppaction://hlinksldjump" r:id="rId3"/>
          </p:cNvPr>
          <p:cNvSpPr/>
          <p:nvPr/>
        </p:nvSpPr>
        <p:spPr>
          <a:xfrm>
            <a:off x="2019375" y="3005075"/>
            <a:ext cx="3231300" cy="951600"/>
          </a:xfrm>
          <a:prstGeom prst="wedgeRoundRectCallout">
            <a:avLst>
              <a:gd fmla="val 21320" name="adj1"/>
              <a:gd fmla="val 64836"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“How about today…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do you consider yourself a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spiritual person now?”</a:t>
            </a:r>
            <a:endParaRPr b="0" i="0" sz="1800" u="none" cap="none" strike="noStrike">
              <a:solidFill>
                <a:srgbClr val="000000"/>
              </a:solidFill>
              <a:latin typeface="Avenir"/>
              <a:ea typeface="Avenir"/>
              <a:cs typeface="Avenir"/>
              <a:sym typeface="Avenir"/>
            </a:endParaRPr>
          </a:p>
        </p:txBody>
      </p:sp>
      <p:sp>
        <p:nvSpPr>
          <p:cNvPr id="236" name="Google Shape;236;p15"/>
          <p:cNvSpPr txBox="1"/>
          <p:nvPr>
            <p:ph idx="1" type="body"/>
          </p:nvPr>
        </p:nvSpPr>
        <p:spPr>
          <a:xfrm>
            <a:off x="2179500" y="199400"/>
            <a:ext cx="53001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sz="1400"/>
              <a:t>(You asked a friend about their spiritual background.)</a:t>
            </a:r>
            <a:endParaRPr sz="1400">
              <a:solidFill>
                <a:srgbClr val="434343"/>
              </a:solidFill>
            </a:endParaRPr>
          </a:p>
        </p:txBody>
      </p:sp>
      <p:sp>
        <p:nvSpPr>
          <p:cNvPr id="237" name="Google Shape;237;p15">
            <a:hlinkClick action="ppaction://hlinksldjump" r:id="rId4"/>
          </p:cNvPr>
          <p:cNvSpPr/>
          <p:nvPr/>
        </p:nvSpPr>
        <p:spPr>
          <a:xfrm>
            <a:off x="5431200" y="3005075"/>
            <a:ext cx="3231300" cy="951600"/>
          </a:xfrm>
          <a:prstGeom prst="wedgeRoundRectCallout">
            <a:avLst>
              <a:gd fmla="val 22143" name="adj1"/>
              <a:gd fmla="val 64657"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0" lang="en" sz="1400" u="none" cap="none" strike="noStrike">
                <a:solidFill>
                  <a:schemeClr val="dk1"/>
                </a:solidFill>
                <a:latin typeface="Avenir"/>
                <a:ea typeface="Avenir"/>
                <a:cs typeface="Avenir"/>
                <a:sym typeface="Avenir"/>
              </a:rPr>
              <a:t>“Don’t you hate it that Christians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are such hypocrites?”</a:t>
            </a:r>
            <a:endParaRPr b="0" i="0" sz="1600" u="none" cap="none" strike="noStrike">
              <a:solidFill>
                <a:srgbClr val="000000"/>
              </a:solidFill>
              <a:latin typeface="Arial"/>
              <a:ea typeface="Arial"/>
              <a:cs typeface="Arial"/>
              <a:sym typeface="Arial"/>
            </a:endParaRPr>
          </a:p>
        </p:txBody>
      </p:sp>
      <p:sp>
        <p:nvSpPr>
          <p:cNvPr id="238" name="Google Shape;238;p15"/>
          <p:cNvSpPr/>
          <p:nvPr/>
        </p:nvSpPr>
        <p:spPr>
          <a:xfrm>
            <a:off x="2586275" y="82900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“I grew up going to church on Christmas and Easter.”</a:t>
            </a:r>
            <a:endParaRPr b="0" i="0" sz="1400" u="none" cap="none" strike="noStrike">
              <a:solidFill>
                <a:schemeClr val="dk1"/>
              </a:solidFill>
              <a:latin typeface="Avenir"/>
              <a:ea typeface="Avenir"/>
              <a:cs typeface="Avenir"/>
              <a:sym typeface="Avenir"/>
            </a:endParaRPr>
          </a:p>
        </p:txBody>
      </p:sp>
      <p:pic>
        <p:nvPicPr>
          <p:cNvPr id="239" name="Google Shape;239;p15"/>
          <p:cNvPicPr preferRelativeResize="0"/>
          <p:nvPr/>
        </p:nvPicPr>
        <p:blipFill rotWithShape="1">
          <a:blip r:embed="rId5">
            <a:alphaModFix/>
          </a:blip>
          <a:srcRect b="0" l="0" r="0" t="0"/>
          <a:stretch/>
        </p:blipFill>
        <p:spPr>
          <a:xfrm>
            <a:off x="320307" y="0"/>
            <a:ext cx="2430321" cy="4747843"/>
          </a:xfrm>
          <a:prstGeom prst="rect">
            <a:avLst/>
          </a:prstGeom>
          <a:noFill/>
          <a:ln>
            <a:noFill/>
          </a:ln>
        </p:spPr>
      </p:pic>
      <p:sp>
        <p:nvSpPr>
          <p:cNvPr id="240" name="Google Shape;240;p15"/>
          <p:cNvSpPr txBox="1"/>
          <p:nvPr/>
        </p:nvSpPr>
        <p:spPr>
          <a:xfrm>
            <a:off x="3244950" y="2483375"/>
            <a:ext cx="4261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1" lang="en" sz="1200" u="none" cap="none" strike="noStrike">
                <a:solidFill>
                  <a:srgbClr val="5F5F5F"/>
                </a:solidFill>
                <a:latin typeface="Avenir"/>
                <a:ea typeface="Avenir"/>
                <a:cs typeface="Avenir"/>
                <a:sym typeface="Avenir"/>
              </a:rPr>
              <a:t>(Click the response bubble to see the outcome.)</a:t>
            </a:r>
            <a:endParaRPr b="0" i="1" sz="1200" u="none" cap="none" strike="noStrike">
              <a:solidFill>
                <a:srgbClr val="5F5F5F"/>
              </a:solidFill>
              <a:latin typeface="Avenir"/>
              <a:ea typeface="Avenir"/>
              <a:cs typeface="Avenir"/>
              <a:sym typeface="Avenir"/>
            </a:endParaRPr>
          </a:p>
        </p:txBody>
      </p:sp>
      <p:sp>
        <p:nvSpPr>
          <p:cNvPr id="241" name="Google Shape;241;p15"/>
          <p:cNvSpPr txBox="1"/>
          <p:nvPr/>
        </p:nvSpPr>
        <p:spPr>
          <a:xfrm>
            <a:off x="2425475" y="2138875"/>
            <a:ext cx="60636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4B8C40"/>
                </a:solidFill>
                <a:latin typeface="Avenir"/>
                <a:ea typeface="Avenir"/>
                <a:cs typeface="Avenir"/>
                <a:sym typeface="Avenir"/>
              </a:rPr>
              <a:t>CONNECTING</a:t>
            </a:r>
            <a:r>
              <a:rPr b="0" i="0" lang="en" sz="1800" u="none" cap="none" strike="noStrike">
                <a:solidFill>
                  <a:srgbClr val="434343"/>
                </a:solidFill>
                <a:latin typeface="Avenir"/>
                <a:ea typeface="Avenir"/>
                <a:cs typeface="Avenir"/>
                <a:sym typeface="Avenir"/>
              </a:rPr>
              <a:t> or </a:t>
            </a:r>
            <a:r>
              <a:rPr b="1" i="0" lang="en" sz="2100" u="none" cap="none" strike="noStrike">
                <a:solidFill>
                  <a:srgbClr val="E76127"/>
                </a:solidFill>
                <a:latin typeface="Avenir"/>
                <a:ea typeface="Avenir"/>
                <a:cs typeface="Avenir"/>
                <a:sym typeface="Avenir"/>
              </a:rPr>
              <a:t>DEEPENING</a:t>
            </a:r>
            <a:r>
              <a:rPr b="0" i="0" lang="en" sz="1800" u="none" cap="none" strike="noStrike">
                <a:solidFill>
                  <a:srgbClr val="434343"/>
                </a:solidFill>
                <a:latin typeface="Avenir"/>
                <a:ea typeface="Avenir"/>
                <a:cs typeface="Avenir"/>
                <a:sym typeface="Avenir"/>
              </a:rPr>
              <a:t>?</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 name="Shape 245"/>
        <p:cNvGrpSpPr/>
        <p:nvPr/>
      </p:nvGrpSpPr>
      <p:grpSpPr>
        <a:xfrm>
          <a:off x="0" y="0"/>
          <a:ext cx="0" cy="0"/>
          <a:chOff x="0" y="0"/>
          <a:chExt cx="0" cy="0"/>
        </a:xfrm>
      </p:grpSpPr>
      <p:sp>
        <p:nvSpPr>
          <p:cNvPr id="246" name="Google Shape;246;p16"/>
          <p:cNvSpPr txBox="1"/>
          <p:nvPr>
            <p:ph idx="1" type="body"/>
          </p:nvPr>
        </p:nvSpPr>
        <p:spPr>
          <a:xfrm>
            <a:off x="2109850" y="3060575"/>
            <a:ext cx="6609600" cy="912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FF0000"/>
                </a:solidFill>
              </a:rPr>
              <a:t>TRY AGAIN! </a:t>
            </a:r>
            <a:r>
              <a:rPr lang="en" sz="1500"/>
              <a:t>This person doesn’t seem jaded by church. Christian hypocrisy is a great way to talk to someone who has been hurt or offended. But it’s too much if they have a positive or neutral experience of church..</a:t>
            </a:r>
            <a:endParaRPr sz="1500">
              <a:solidFill>
                <a:srgbClr val="434343"/>
              </a:solidFill>
            </a:endParaRPr>
          </a:p>
        </p:txBody>
      </p:sp>
      <p:pic>
        <p:nvPicPr>
          <p:cNvPr id="247" name="Google Shape;247;p16"/>
          <p:cNvPicPr preferRelativeResize="0"/>
          <p:nvPr/>
        </p:nvPicPr>
        <p:blipFill rotWithShape="1">
          <a:blip r:embed="rId3">
            <a:alphaModFix/>
          </a:blip>
          <a:srcRect b="0" l="0" r="0" t="0"/>
          <a:stretch/>
        </p:blipFill>
        <p:spPr>
          <a:xfrm>
            <a:off x="320282" y="0"/>
            <a:ext cx="2430321" cy="4747843"/>
          </a:xfrm>
          <a:prstGeom prst="rect">
            <a:avLst/>
          </a:prstGeom>
          <a:noFill/>
          <a:ln>
            <a:noFill/>
          </a:ln>
        </p:spPr>
      </p:pic>
      <p:sp>
        <p:nvSpPr>
          <p:cNvPr id="248" name="Google Shape;248;p16"/>
          <p:cNvSpPr/>
          <p:nvPr/>
        </p:nvSpPr>
        <p:spPr>
          <a:xfrm>
            <a:off x="4082425" y="534450"/>
            <a:ext cx="3231300" cy="951600"/>
          </a:xfrm>
          <a:prstGeom prst="wedgeRoundRectCallout">
            <a:avLst>
              <a:gd fmla="val 21611" name="adj1"/>
              <a:gd fmla="val 61864"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“Don’t you hate it that Christians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are such hypocrites?”</a:t>
            </a:r>
            <a:endParaRPr b="0" i="0" sz="1400" u="none" cap="none" strike="noStrike">
              <a:solidFill>
                <a:schemeClr val="dk1"/>
              </a:solidFill>
              <a:latin typeface="Avenir"/>
              <a:ea typeface="Avenir"/>
              <a:cs typeface="Avenir"/>
              <a:sym typeface="Avenir"/>
            </a:endParaRPr>
          </a:p>
        </p:txBody>
      </p:sp>
      <p:sp>
        <p:nvSpPr>
          <p:cNvPr id="249" name="Google Shape;249;p16"/>
          <p:cNvSpPr/>
          <p:nvPr/>
        </p:nvSpPr>
        <p:spPr>
          <a:xfrm>
            <a:off x="2915975" y="18673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“Um, I’m don’t really know what you mean…..”</a:t>
            </a:r>
            <a:endParaRPr b="0" i="0" sz="1400" u="none" cap="none" strike="noStrike">
              <a:solidFill>
                <a:schemeClr val="dk1"/>
              </a:solidFill>
              <a:latin typeface="Avenir"/>
              <a:ea typeface="Avenir"/>
              <a:cs typeface="Avenir"/>
              <a:sym typeface="Avenir"/>
            </a:endParaRPr>
          </a:p>
        </p:txBody>
      </p:sp>
      <p:sp>
        <p:nvSpPr>
          <p:cNvPr id="250" name="Google Shape;250;p16">
            <a:hlinkClick action="ppaction://hlinksldjump" r:id="rId4"/>
          </p:cNvPr>
          <p:cNvSpPr/>
          <p:nvPr/>
        </p:nvSpPr>
        <p:spPr>
          <a:xfrm>
            <a:off x="7347850" y="4201475"/>
            <a:ext cx="1526100" cy="395700"/>
          </a:xfrm>
          <a:prstGeom prst="roundRect">
            <a:avLst>
              <a:gd fmla="val 16667" name="adj"/>
            </a:avLst>
          </a:prstGeom>
          <a:solidFill>
            <a:srgbClr val="007B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TRY AGAIN</a:t>
            </a:r>
            <a:endParaRPr b="1" i="0" sz="1400" u="none" cap="none" strike="noStrike">
              <a:solidFill>
                <a:schemeClr val="lt1"/>
              </a:solidFill>
              <a:latin typeface="Avenir"/>
              <a:ea typeface="Avenir"/>
              <a:cs typeface="Avenir"/>
              <a:sym typeface="Aveni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4" name="Shape 254"/>
        <p:cNvGrpSpPr/>
        <p:nvPr/>
      </p:nvGrpSpPr>
      <p:grpSpPr>
        <a:xfrm>
          <a:off x="0" y="0"/>
          <a:ext cx="0" cy="0"/>
          <a:chOff x="0" y="0"/>
          <a:chExt cx="0" cy="0"/>
        </a:xfrm>
      </p:grpSpPr>
      <p:sp>
        <p:nvSpPr>
          <p:cNvPr id="255" name="Google Shape;255;p17"/>
          <p:cNvSpPr/>
          <p:nvPr/>
        </p:nvSpPr>
        <p:spPr>
          <a:xfrm>
            <a:off x="4082425" y="763050"/>
            <a:ext cx="3231300" cy="951600"/>
          </a:xfrm>
          <a:prstGeom prst="wedgeRoundRectCallout">
            <a:avLst>
              <a:gd fmla="val 21611" name="adj1"/>
              <a:gd fmla="val 61864"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“How about today…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do you consider yourself a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spiritual person now?”</a:t>
            </a:r>
            <a:endParaRPr b="0" i="0" sz="1800" u="none" cap="none" strike="noStrike">
              <a:solidFill>
                <a:srgbClr val="000000"/>
              </a:solidFill>
              <a:latin typeface="Avenir"/>
              <a:ea typeface="Avenir"/>
              <a:cs typeface="Avenir"/>
              <a:sym typeface="Avenir"/>
            </a:endParaRPr>
          </a:p>
        </p:txBody>
      </p:sp>
      <p:pic>
        <p:nvPicPr>
          <p:cNvPr id="256" name="Google Shape;256;p17"/>
          <p:cNvPicPr preferRelativeResize="0"/>
          <p:nvPr/>
        </p:nvPicPr>
        <p:blipFill rotWithShape="1">
          <a:blip r:embed="rId3">
            <a:alphaModFix/>
          </a:blip>
          <a:srcRect b="0" l="0" r="0" t="0"/>
          <a:stretch/>
        </p:blipFill>
        <p:spPr>
          <a:xfrm>
            <a:off x="320282" y="0"/>
            <a:ext cx="2430321" cy="4747843"/>
          </a:xfrm>
          <a:prstGeom prst="rect">
            <a:avLst/>
          </a:prstGeom>
          <a:noFill/>
          <a:ln>
            <a:noFill/>
          </a:ln>
        </p:spPr>
      </p:pic>
      <p:sp>
        <p:nvSpPr>
          <p:cNvPr id="257" name="Google Shape;257;p17"/>
          <p:cNvSpPr/>
          <p:nvPr/>
        </p:nvSpPr>
        <p:spPr>
          <a:xfrm>
            <a:off x="2915975" y="20959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“Yeah. I think of myself as pretty spiritual.”</a:t>
            </a:r>
            <a:endParaRPr b="0" i="0" sz="1400" u="none" cap="none" strike="noStrike">
              <a:solidFill>
                <a:schemeClr val="dk1"/>
              </a:solidFill>
              <a:latin typeface="Avenir"/>
              <a:ea typeface="Avenir"/>
              <a:cs typeface="Avenir"/>
              <a:sym typeface="Avenir"/>
            </a:endParaRPr>
          </a:p>
        </p:txBody>
      </p:sp>
      <p:sp>
        <p:nvSpPr>
          <p:cNvPr id="258" name="Google Shape;258;p17"/>
          <p:cNvSpPr txBox="1"/>
          <p:nvPr>
            <p:ph idx="1" type="body"/>
          </p:nvPr>
        </p:nvSpPr>
        <p:spPr>
          <a:xfrm>
            <a:off x="2534600" y="3347475"/>
            <a:ext cx="61002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007B93"/>
                </a:solidFill>
              </a:rPr>
              <a:t>CORRECT!</a:t>
            </a:r>
            <a:r>
              <a:rPr b="1" lang="en" sz="1500"/>
              <a:t> </a:t>
            </a:r>
            <a:r>
              <a:rPr lang="en" sz="1500"/>
              <a:t>People often identify as </a:t>
            </a:r>
            <a:r>
              <a:rPr i="1" lang="en" sz="1500"/>
              <a:t>spiritual</a:t>
            </a:r>
            <a:r>
              <a:rPr lang="en" sz="1500"/>
              <a:t> rather than </a:t>
            </a:r>
            <a:r>
              <a:rPr i="1" lang="en" sz="1500"/>
              <a:t>religious. </a:t>
            </a:r>
            <a:r>
              <a:rPr lang="en" sz="1500"/>
              <a:t>They feel relatively positive about church. </a:t>
            </a:r>
            <a:r>
              <a:rPr b="1" lang="en" sz="1600">
                <a:solidFill>
                  <a:srgbClr val="E76127"/>
                </a:solidFill>
              </a:rPr>
              <a:t>DEEPENING </a:t>
            </a:r>
            <a:r>
              <a:rPr lang="en" sz="1500"/>
              <a:t>questions would be too much.</a:t>
            </a:r>
            <a:endParaRPr sz="1500">
              <a:solidFill>
                <a:srgbClr val="434343"/>
              </a:solidFill>
            </a:endParaRPr>
          </a:p>
        </p:txBody>
      </p:sp>
      <p:sp>
        <p:nvSpPr>
          <p:cNvPr id="259" name="Google Shape;259;p17">
            <a:hlinkClick action="ppaction://hlinksldjump" r:id="rId4"/>
          </p:cNvPr>
          <p:cNvSpPr/>
          <p:nvPr/>
        </p:nvSpPr>
        <p:spPr>
          <a:xfrm>
            <a:off x="5713600" y="4201475"/>
            <a:ext cx="1526100" cy="395700"/>
          </a:xfrm>
          <a:prstGeom prst="roundRect">
            <a:avLst>
              <a:gd fmla="val 16667" name="adj"/>
            </a:avLst>
          </a:prstGeom>
          <a:solidFill>
            <a:srgbClr val="007B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GO BACK</a:t>
            </a:r>
            <a:endParaRPr b="1" i="0" sz="1400" u="none" cap="none" strike="noStrike">
              <a:solidFill>
                <a:schemeClr val="lt1"/>
              </a:solidFill>
              <a:latin typeface="Avenir"/>
              <a:ea typeface="Avenir"/>
              <a:cs typeface="Avenir"/>
              <a:sym typeface="Avenir"/>
            </a:endParaRPr>
          </a:p>
        </p:txBody>
      </p:sp>
      <p:sp>
        <p:nvSpPr>
          <p:cNvPr id="260" name="Google Shape;260;p17">
            <a:hlinkClick action="ppaction://hlinksldjump" r:id="rId5"/>
          </p:cNvPr>
          <p:cNvSpPr/>
          <p:nvPr/>
        </p:nvSpPr>
        <p:spPr>
          <a:xfrm>
            <a:off x="7411200" y="4201475"/>
            <a:ext cx="1526100" cy="395700"/>
          </a:xfrm>
          <a:prstGeom prst="roundRect">
            <a:avLst>
              <a:gd fmla="val 16667" name="adj"/>
            </a:avLst>
          </a:prstGeom>
          <a:solidFill>
            <a:srgbClr val="E761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NEXT PERSON</a:t>
            </a:r>
            <a:endParaRPr b="1" i="0" sz="1400" u="none" cap="none" strike="noStrike">
              <a:solidFill>
                <a:schemeClr val="lt1"/>
              </a:solidFill>
              <a:latin typeface="Avenir"/>
              <a:ea typeface="Avenir"/>
              <a:cs typeface="Avenir"/>
              <a:sym typeface="Aveni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8"/>
          <p:cNvSpPr txBox="1"/>
          <p:nvPr>
            <p:ph idx="1" type="body"/>
          </p:nvPr>
        </p:nvSpPr>
        <p:spPr>
          <a:xfrm>
            <a:off x="2019375" y="482000"/>
            <a:ext cx="44523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sz="1400"/>
              <a:t>You see a first-time guest in your small group. After introducing yourself and asking a few intro questions you ask…</a:t>
            </a:r>
            <a:endParaRPr sz="1400">
              <a:solidFill>
                <a:srgbClr val="434343"/>
              </a:solidFill>
            </a:endParaRPr>
          </a:p>
        </p:txBody>
      </p:sp>
      <p:sp>
        <p:nvSpPr>
          <p:cNvPr id="266" name="Google Shape;266;p18"/>
          <p:cNvSpPr/>
          <p:nvPr/>
        </p:nvSpPr>
        <p:spPr>
          <a:xfrm>
            <a:off x="2956350" y="1318850"/>
            <a:ext cx="3231300" cy="951600"/>
          </a:xfrm>
          <a:prstGeom prst="wedgeRoundRectCallout">
            <a:avLst>
              <a:gd fmla="val 59459" name="adj1"/>
              <a:gd fmla="val -33173"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“What are you looking for in a small group?”</a:t>
            </a:r>
            <a:endParaRPr b="0" i="0" sz="1400" u="none" cap="none" strike="noStrike">
              <a:solidFill>
                <a:schemeClr val="dk1"/>
              </a:solidFill>
              <a:latin typeface="Avenir"/>
              <a:ea typeface="Avenir"/>
              <a:cs typeface="Avenir"/>
              <a:sym typeface="Avenir"/>
            </a:endParaRPr>
          </a:p>
        </p:txBody>
      </p:sp>
      <p:pic>
        <p:nvPicPr>
          <p:cNvPr id="267" name="Google Shape;267;p18"/>
          <p:cNvPicPr preferRelativeResize="0"/>
          <p:nvPr/>
        </p:nvPicPr>
        <p:blipFill rotWithShape="1">
          <a:blip r:embed="rId3">
            <a:alphaModFix/>
          </a:blip>
          <a:srcRect b="0" l="0" r="33328" t="0"/>
          <a:stretch/>
        </p:blipFill>
        <p:spPr>
          <a:xfrm>
            <a:off x="320302" y="0"/>
            <a:ext cx="1620300" cy="4747852"/>
          </a:xfrm>
          <a:prstGeom prst="rect">
            <a:avLst/>
          </a:prstGeom>
          <a:noFill/>
          <a:ln>
            <a:noFill/>
          </a:ln>
        </p:spPr>
      </p:pic>
      <p:sp>
        <p:nvSpPr>
          <p:cNvPr id="268" name="Google Shape;268;p18"/>
          <p:cNvSpPr txBox="1"/>
          <p:nvPr>
            <p:ph idx="1" type="body"/>
          </p:nvPr>
        </p:nvSpPr>
        <p:spPr>
          <a:xfrm>
            <a:off x="2146550" y="2817300"/>
            <a:ext cx="37500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sz="1400"/>
              <a:t>Let’s see what his response is….</a:t>
            </a:r>
            <a:endParaRPr sz="1400">
              <a:solidFill>
                <a:srgbClr val="43434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19"/>
          <p:cNvPicPr preferRelativeResize="0"/>
          <p:nvPr/>
        </p:nvPicPr>
        <p:blipFill rotWithShape="1">
          <a:blip r:embed="rId3">
            <a:alphaModFix/>
          </a:blip>
          <a:srcRect b="0" l="0" r="16659" t="0"/>
          <a:stretch/>
        </p:blipFill>
        <p:spPr>
          <a:xfrm>
            <a:off x="302299" y="0"/>
            <a:ext cx="2025376" cy="4747852"/>
          </a:xfrm>
          <a:prstGeom prst="rect">
            <a:avLst/>
          </a:prstGeom>
          <a:noFill/>
          <a:ln>
            <a:noFill/>
          </a:ln>
        </p:spPr>
      </p:pic>
      <p:sp>
        <p:nvSpPr>
          <p:cNvPr id="274" name="Google Shape;274;p19"/>
          <p:cNvSpPr txBox="1"/>
          <p:nvPr>
            <p:ph idx="1" type="body"/>
          </p:nvPr>
        </p:nvSpPr>
        <p:spPr>
          <a:xfrm>
            <a:off x="2019375" y="482000"/>
            <a:ext cx="44523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sz="1400"/>
              <a:t>They laugh at your question…</a:t>
            </a:r>
            <a:endParaRPr sz="1400"/>
          </a:p>
        </p:txBody>
      </p:sp>
      <p:sp>
        <p:nvSpPr>
          <p:cNvPr id="275" name="Google Shape;275;p19"/>
          <p:cNvSpPr/>
          <p:nvPr/>
        </p:nvSpPr>
        <p:spPr>
          <a:xfrm>
            <a:off x="2746425" y="1201025"/>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“I’m only here for the food. I’m an open-minded person. I wouldn’t waste my time.”</a:t>
            </a:r>
            <a:endParaRPr b="0" i="0" sz="1400" u="none" cap="none" strike="noStrike">
              <a:solidFill>
                <a:schemeClr val="dk1"/>
              </a:solidFill>
              <a:latin typeface="Avenir"/>
              <a:ea typeface="Avenir"/>
              <a:cs typeface="Avenir"/>
              <a:sym typeface="Avenir"/>
            </a:endParaRPr>
          </a:p>
        </p:txBody>
      </p:sp>
      <p:sp>
        <p:nvSpPr>
          <p:cNvPr id="276" name="Google Shape;276;p19">
            <a:hlinkClick action="ppaction://hlinksldjump" r:id="rId4"/>
          </p:cNvPr>
          <p:cNvSpPr/>
          <p:nvPr/>
        </p:nvSpPr>
        <p:spPr>
          <a:xfrm>
            <a:off x="2019375" y="3233675"/>
            <a:ext cx="3231300" cy="951600"/>
          </a:xfrm>
          <a:prstGeom prst="wedgeRoundRectCallout">
            <a:avLst>
              <a:gd fmla="val 21320" name="adj1"/>
              <a:gd fmla="val 64836"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“Tell me more of your story.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Did you go to church growing up?”</a:t>
            </a:r>
            <a:endParaRPr b="0" i="0" sz="1800" u="none" cap="none" strike="noStrike">
              <a:solidFill>
                <a:srgbClr val="000000"/>
              </a:solidFill>
              <a:latin typeface="Avenir"/>
              <a:ea typeface="Avenir"/>
              <a:cs typeface="Avenir"/>
              <a:sym typeface="Avenir"/>
            </a:endParaRPr>
          </a:p>
        </p:txBody>
      </p:sp>
      <p:sp>
        <p:nvSpPr>
          <p:cNvPr id="277" name="Google Shape;277;p19">
            <a:hlinkClick action="ppaction://hlinksldjump" r:id="rId5"/>
          </p:cNvPr>
          <p:cNvSpPr/>
          <p:nvPr/>
        </p:nvSpPr>
        <p:spPr>
          <a:xfrm>
            <a:off x="5431200" y="3233675"/>
            <a:ext cx="3231300" cy="951600"/>
          </a:xfrm>
          <a:prstGeom prst="wedgeRoundRectCallout">
            <a:avLst>
              <a:gd fmla="val 22143" name="adj1"/>
              <a:gd fmla="val 64657"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“You are perfect for our group!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We need someone to ask the real questions. Have you ever formed an adult opinion about Jesus?”</a:t>
            </a:r>
            <a:endParaRPr b="0" i="0" sz="1600" u="none" cap="none" strike="noStrike">
              <a:solidFill>
                <a:srgbClr val="000000"/>
              </a:solidFill>
              <a:latin typeface="Arial"/>
              <a:ea typeface="Arial"/>
              <a:cs typeface="Arial"/>
              <a:sym typeface="Arial"/>
            </a:endParaRPr>
          </a:p>
        </p:txBody>
      </p:sp>
      <p:sp>
        <p:nvSpPr>
          <p:cNvPr id="278" name="Google Shape;278;p19"/>
          <p:cNvSpPr txBox="1"/>
          <p:nvPr/>
        </p:nvSpPr>
        <p:spPr>
          <a:xfrm>
            <a:off x="3244950" y="2673900"/>
            <a:ext cx="4261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1" lang="en" sz="1200" u="none" cap="none" strike="noStrike">
                <a:solidFill>
                  <a:srgbClr val="5F5F5F"/>
                </a:solidFill>
                <a:latin typeface="Avenir"/>
                <a:ea typeface="Avenir"/>
                <a:cs typeface="Avenir"/>
                <a:sym typeface="Avenir"/>
              </a:rPr>
              <a:t>(Click the response bubble to see the outcome.)</a:t>
            </a:r>
            <a:endParaRPr b="0" i="1" sz="1200" u="none" cap="none" strike="noStrike">
              <a:solidFill>
                <a:srgbClr val="5F5F5F"/>
              </a:solidFill>
              <a:latin typeface="Avenir"/>
              <a:ea typeface="Avenir"/>
              <a:cs typeface="Avenir"/>
              <a:sym typeface="Avenir"/>
            </a:endParaRPr>
          </a:p>
        </p:txBody>
      </p:sp>
      <p:sp>
        <p:nvSpPr>
          <p:cNvPr id="279" name="Google Shape;279;p19"/>
          <p:cNvSpPr txBox="1"/>
          <p:nvPr/>
        </p:nvSpPr>
        <p:spPr>
          <a:xfrm>
            <a:off x="2425475" y="2317538"/>
            <a:ext cx="60636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4B8C40"/>
                </a:solidFill>
                <a:latin typeface="Avenir"/>
                <a:ea typeface="Avenir"/>
                <a:cs typeface="Avenir"/>
                <a:sym typeface="Avenir"/>
              </a:rPr>
              <a:t>CONNECTING</a:t>
            </a:r>
            <a:r>
              <a:rPr b="0" i="0" lang="en" sz="1800" u="none" cap="none" strike="noStrike">
                <a:solidFill>
                  <a:srgbClr val="434343"/>
                </a:solidFill>
                <a:latin typeface="Avenir"/>
                <a:ea typeface="Avenir"/>
                <a:cs typeface="Avenir"/>
                <a:sym typeface="Avenir"/>
              </a:rPr>
              <a:t> or </a:t>
            </a:r>
            <a:r>
              <a:rPr b="1" i="0" lang="en" sz="2100" u="none" cap="none" strike="noStrike">
                <a:solidFill>
                  <a:srgbClr val="E76127"/>
                </a:solidFill>
                <a:latin typeface="Avenir"/>
                <a:ea typeface="Avenir"/>
                <a:cs typeface="Avenir"/>
                <a:sym typeface="Avenir"/>
              </a:rPr>
              <a:t>DEEPENING</a:t>
            </a:r>
            <a:r>
              <a:rPr b="0" i="0" lang="en" sz="1800" u="none" cap="none" strike="noStrike">
                <a:solidFill>
                  <a:srgbClr val="434343"/>
                </a:solidFill>
                <a:latin typeface="Avenir"/>
                <a:ea typeface="Avenir"/>
                <a:cs typeface="Avenir"/>
                <a:sym typeface="Avenir"/>
              </a:rPr>
              <a:t>?</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ctrTitle"/>
          </p:nvPr>
        </p:nvSpPr>
        <p:spPr>
          <a:xfrm>
            <a:off x="0" y="176100"/>
            <a:ext cx="9144000" cy="1790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B93"/>
              </a:buClr>
              <a:buSzPts val="4500"/>
              <a:buFont typeface="Avenir"/>
              <a:buNone/>
            </a:pPr>
            <a:r>
              <a:rPr lang="en">
                <a:solidFill>
                  <a:srgbClr val="007B93"/>
                </a:solidFill>
                <a:latin typeface="Avenir"/>
                <a:ea typeface="Avenir"/>
                <a:cs typeface="Avenir"/>
                <a:sym typeface="Avenir"/>
              </a:rPr>
              <a:t>The 5 Thresholds</a:t>
            </a:r>
            <a:endParaRPr>
              <a:solidFill>
                <a:srgbClr val="007B93"/>
              </a:solidFill>
              <a:latin typeface="Avenir"/>
              <a:ea typeface="Avenir"/>
              <a:cs typeface="Avenir"/>
              <a:sym typeface="Avenir"/>
            </a:endParaRPr>
          </a:p>
        </p:txBody>
      </p:sp>
      <p:sp>
        <p:nvSpPr>
          <p:cNvPr id="112" name="Google Shape;112;p2"/>
          <p:cNvSpPr txBox="1"/>
          <p:nvPr/>
        </p:nvSpPr>
        <p:spPr>
          <a:xfrm>
            <a:off x="5135880" y="4107180"/>
            <a:ext cx="4008000" cy="12630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1800"/>
              <a:buFont typeface="Arial"/>
              <a:buNone/>
            </a:pPr>
            <a:br>
              <a:rPr b="0" i="0" lang="en" sz="1800" u="none" cap="none" strike="noStrike">
                <a:solidFill>
                  <a:srgbClr val="5F5F5F"/>
                </a:solidFill>
                <a:latin typeface="Avenir"/>
                <a:ea typeface="Avenir"/>
                <a:cs typeface="Avenir"/>
                <a:sym typeface="Avenir"/>
              </a:rPr>
            </a:br>
            <a:r>
              <a:rPr b="0" i="0" lang="en" sz="1800" u="none" cap="none" strike="noStrike">
                <a:solidFill>
                  <a:srgbClr val="5F5F5F"/>
                </a:solidFill>
                <a:latin typeface="Avenir"/>
                <a:ea typeface="Avenir"/>
                <a:cs typeface="Avenir"/>
                <a:sym typeface="Avenir"/>
              </a:rPr>
              <a:t> </a:t>
            </a:r>
            <a:br>
              <a:rPr b="0" i="0" lang="en" sz="1800" u="none" cap="none" strike="noStrike">
                <a:solidFill>
                  <a:srgbClr val="5F5F5F"/>
                </a:solidFill>
                <a:latin typeface="Avenir"/>
                <a:ea typeface="Avenir"/>
                <a:cs typeface="Avenir"/>
                <a:sym typeface="Avenir"/>
              </a:rPr>
            </a:br>
            <a:r>
              <a:rPr b="0" i="0" lang="en" sz="900" u="none" cap="none" strike="noStrike">
                <a:solidFill>
                  <a:srgbClr val="5F5F5F"/>
                </a:solidFill>
                <a:latin typeface="Avenir"/>
                <a:ea typeface="Avenir"/>
                <a:cs typeface="Avenir"/>
                <a:sym typeface="Avenir"/>
              </a:rPr>
              <a:t>From </a:t>
            </a:r>
            <a:r>
              <a:rPr b="0" i="1" lang="en" sz="900" u="none" cap="none" strike="noStrike">
                <a:solidFill>
                  <a:srgbClr val="5F5F5F"/>
                </a:solidFill>
                <a:latin typeface="Avenir"/>
                <a:ea typeface="Avenir"/>
                <a:cs typeface="Avenir"/>
                <a:sym typeface="Avenir"/>
              </a:rPr>
              <a:t>I Once Was Lost </a:t>
            </a:r>
            <a:r>
              <a:rPr b="0" i="0" lang="en" sz="900" u="none" cap="none" strike="noStrike">
                <a:solidFill>
                  <a:srgbClr val="5F5F5F"/>
                </a:solidFill>
                <a:latin typeface="Avenir"/>
                <a:ea typeface="Avenir"/>
                <a:cs typeface="Avenir"/>
                <a:sym typeface="Avenir"/>
              </a:rPr>
              <a:t>by Doug Schaupp and Don Everts (IVP)</a:t>
            </a:r>
            <a:br>
              <a:rPr b="0" i="0" lang="en" sz="1100" u="none" cap="none" strike="noStrike">
                <a:solidFill>
                  <a:srgbClr val="5F5F5F"/>
                </a:solidFill>
                <a:latin typeface="Avenir"/>
                <a:ea typeface="Avenir"/>
                <a:cs typeface="Avenir"/>
                <a:sym typeface="Avenir"/>
              </a:rPr>
            </a:br>
            <a:br>
              <a:rPr b="0" i="0" lang="en" sz="1800" u="none" cap="none" strike="noStrike">
                <a:solidFill>
                  <a:srgbClr val="FF0000"/>
                </a:solidFill>
                <a:latin typeface="Avenir"/>
                <a:ea typeface="Avenir"/>
                <a:cs typeface="Avenir"/>
                <a:sym typeface="Avenir"/>
              </a:rPr>
            </a:br>
            <a:endParaRPr b="0" i="0" sz="1800" u="none" cap="none" strike="noStrike">
              <a:solidFill>
                <a:srgbClr val="007B93"/>
              </a:solidFill>
              <a:latin typeface="Avenir"/>
              <a:ea typeface="Avenir"/>
              <a:cs typeface="Avenir"/>
              <a:sym typeface="Avenir"/>
            </a:endParaRPr>
          </a:p>
        </p:txBody>
      </p:sp>
      <p:pic>
        <p:nvPicPr>
          <p:cNvPr id="113" name="Google Shape;113;p2"/>
          <p:cNvPicPr preferRelativeResize="0"/>
          <p:nvPr/>
        </p:nvPicPr>
        <p:blipFill rotWithShape="1">
          <a:blip r:embed="rId3">
            <a:alphaModFix/>
          </a:blip>
          <a:srcRect b="4170" l="0" r="0" t="4161"/>
          <a:stretch/>
        </p:blipFill>
        <p:spPr>
          <a:xfrm>
            <a:off x="152400" y="2162400"/>
            <a:ext cx="8839204" cy="14995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3" name="Shape 283"/>
        <p:cNvGrpSpPr/>
        <p:nvPr/>
      </p:nvGrpSpPr>
      <p:grpSpPr>
        <a:xfrm>
          <a:off x="0" y="0"/>
          <a:ext cx="0" cy="0"/>
          <a:chOff x="0" y="0"/>
          <a:chExt cx="0" cy="0"/>
        </a:xfrm>
      </p:grpSpPr>
      <p:pic>
        <p:nvPicPr>
          <p:cNvPr id="284" name="Google Shape;284;p20"/>
          <p:cNvPicPr preferRelativeResize="0"/>
          <p:nvPr/>
        </p:nvPicPr>
        <p:blipFill rotWithShape="1">
          <a:blip r:embed="rId3">
            <a:alphaModFix/>
          </a:blip>
          <a:srcRect b="0" l="0" r="0" t="0"/>
          <a:stretch/>
        </p:blipFill>
        <p:spPr>
          <a:xfrm>
            <a:off x="300525" y="0"/>
            <a:ext cx="2430151" cy="4747509"/>
          </a:xfrm>
          <a:prstGeom prst="rect">
            <a:avLst/>
          </a:prstGeom>
          <a:noFill/>
          <a:ln>
            <a:noFill/>
          </a:ln>
        </p:spPr>
      </p:pic>
      <p:sp>
        <p:nvSpPr>
          <p:cNvPr id="285" name="Google Shape;285;p20">
            <a:hlinkClick action="ppaction://hlinksldjump" r:id="rId4"/>
          </p:cNvPr>
          <p:cNvSpPr/>
          <p:nvPr/>
        </p:nvSpPr>
        <p:spPr>
          <a:xfrm>
            <a:off x="3225175" y="546350"/>
            <a:ext cx="3231300" cy="951600"/>
          </a:xfrm>
          <a:prstGeom prst="wedgeRoundRectCallout">
            <a:avLst>
              <a:gd fmla="val 21320" name="adj1"/>
              <a:gd fmla="val 64836"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“Tell me more of your story.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Did you go to church growing up?”</a:t>
            </a:r>
            <a:endParaRPr b="0" i="0" sz="1800" u="none" cap="none" strike="noStrike">
              <a:solidFill>
                <a:srgbClr val="000000"/>
              </a:solidFill>
              <a:latin typeface="Avenir"/>
              <a:ea typeface="Avenir"/>
              <a:cs typeface="Avenir"/>
              <a:sym typeface="Avenir"/>
            </a:endParaRPr>
          </a:p>
        </p:txBody>
      </p:sp>
      <p:sp>
        <p:nvSpPr>
          <p:cNvPr id="286" name="Google Shape;286;p20"/>
          <p:cNvSpPr txBox="1"/>
          <p:nvPr>
            <p:ph idx="1" type="body"/>
          </p:nvPr>
        </p:nvSpPr>
        <p:spPr>
          <a:xfrm>
            <a:off x="2075875" y="3445250"/>
            <a:ext cx="52719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FF0000"/>
                </a:solidFill>
              </a:rPr>
              <a:t>TRY AGAIN! </a:t>
            </a:r>
            <a:r>
              <a:rPr lang="en" sz="1500"/>
              <a:t>He has made a snap judgement about you. </a:t>
            </a:r>
            <a:br>
              <a:rPr lang="en" sz="1500"/>
            </a:br>
            <a:r>
              <a:rPr lang="en" sz="1500"/>
              <a:t>You need to be more intriguing. ‘</a:t>
            </a:r>
            <a:r>
              <a:rPr i="1" lang="en" sz="1500"/>
              <a:t>Church</a:t>
            </a:r>
            <a:r>
              <a:rPr lang="en" sz="1500"/>
              <a:t>’ lost his interest.</a:t>
            </a:r>
            <a:endParaRPr sz="1500">
              <a:solidFill>
                <a:srgbClr val="434343"/>
              </a:solidFill>
            </a:endParaRPr>
          </a:p>
        </p:txBody>
      </p:sp>
      <p:sp>
        <p:nvSpPr>
          <p:cNvPr id="287" name="Google Shape;287;p20"/>
          <p:cNvSpPr/>
          <p:nvPr/>
        </p:nvSpPr>
        <p:spPr>
          <a:xfrm>
            <a:off x="2915975" y="20959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“I can’t stand organized religion…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I saw this TikTok video about how the Pope is actually a secret agent working for aliens….” </a:t>
            </a:r>
            <a:endParaRPr b="0" i="0" sz="1400" u="none" cap="none" strike="noStrike">
              <a:solidFill>
                <a:schemeClr val="dk1"/>
              </a:solidFill>
              <a:latin typeface="Avenir"/>
              <a:ea typeface="Avenir"/>
              <a:cs typeface="Avenir"/>
              <a:sym typeface="Avenir"/>
            </a:endParaRPr>
          </a:p>
        </p:txBody>
      </p:sp>
      <p:sp>
        <p:nvSpPr>
          <p:cNvPr id="288" name="Google Shape;288;p20">
            <a:hlinkClick action="ppaction://hlinksldjump" r:id="rId5"/>
          </p:cNvPr>
          <p:cNvSpPr/>
          <p:nvPr/>
        </p:nvSpPr>
        <p:spPr>
          <a:xfrm>
            <a:off x="7347850" y="4201475"/>
            <a:ext cx="1526100" cy="395700"/>
          </a:xfrm>
          <a:prstGeom prst="roundRect">
            <a:avLst>
              <a:gd fmla="val 16667" name="adj"/>
            </a:avLst>
          </a:prstGeom>
          <a:solidFill>
            <a:srgbClr val="007B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TRY AGAIN</a:t>
            </a:r>
            <a:endParaRPr b="1" i="0" sz="1400" u="none" cap="none" strike="noStrike">
              <a:solidFill>
                <a:schemeClr val="lt1"/>
              </a:solidFill>
              <a:latin typeface="Avenir"/>
              <a:ea typeface="Avenir"/>
              <a:cs typeface="Avenir"/>
              <a:sym typeface="Aveni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2" name="Shape 292"/>
        <p:cNvGrpSpPr/>
        <p:nvPr/>
      </p:nvGrpSpPr>
      <p:grpSpPr>
        <a:xfrm>
          <a:off x="0" y="0"/>
          <a:ext cx="0" cy="0"/>
          <a:chOff x="0" y="0"/>
          <a:chExt cx="0" cy="0"/>
        </a:xfrm>
      </p:grpSpPr>
      <p:pic>
        <p:nvPicPr>
          <p:cNvPr id="293" name="Google Shape;293;p21"/>
          <p:cNvPicPr preferRelativeResize="0"/>
          <p:nvPr/>
        </p:nvPicPr>
        <p:blipFill rotWithShape="1">
          <a:blip r:embed="rId3">
            <a:alphaModFix/>
          </a:blip>
          <a:srcRect b="0" l="0" r="8324" t="0"/>
          <a:stretch/>
        </p:blipFill>
        <p:spPr>
          <a:xfrm>
            <a:off x="302300" y="0"/>
            <a:ext cx="2227926" cy="4747852"/>
          </a:xfrm>
          <a:prstGeom prst="rect">
            <a:avLst/>
          </a:prstGeom>
          <a:noFill/>
          <a:ln>
            <a:noFill/>
          </a:ln>
        </p:spPr>
      </p:pic>
      <p:sp>
        <p:nvSpPr>
          <p:cNvPr id="294" name="Google Shape;294;p21">
            <a:hlinkClick action="ppaction://hlinksldjump" r:id="rId4"/>
          </p:cNvPr>
          <p:cNvSpPr/>
          <p:nvPr/>
        </p:nvSpPr>
        <p:spPr>
          <a:xfrm>
            <a:off x="4082425" y="763050"/>
            <a:ext cx="3231300" cy="951600"/>
          </a:xfrm>
          <a:prstGeom prst="wedgeRoundRectCallout">
            <a:avLst>
              <a:gd fmla="val 22143" name="adj1"/>
              <a:gd fmla="val 64657"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“You are perfect for our group! </a:t>
            </a:r>
            <a:br>
              <a:rPr b="0" i="0" lang="en" sz="1400" u="none" cap="none" strike="noStrike">
                <a:solidFill>
                  <a:schemeClr val="dk1"/>
                </a:solidFill>
                <a:latin typeface="Avenir"/>
                <a:ea typeface="Avenir"/>
                <a:cs typeface="Avenir"/>
                <a:sym typeface="Avenir"/>
              </a:rPr>
            </a:br>
            <a:r>
              <a:rPr b="0" i="0" lang="en" sz="1400" u="none" cap="none" strike="noStrike">
                <a:solidFill>
                  <a:schemeClr val="dk1"/>
                </a:solidFill>
                <a:latin typeface="Avenir"/>
                <a:ea typeface="Avenir"/>
                <a:cs typeface="Avenir"/>
                <a:sym typeface="Avenir"/>
              </a:rPr>
              <a:t>We need someone to ask the real questions. Have you ever formed an adult opinion about Jesus?”</a:t>
            </a:r>
            <a:endParaRPr b="0" i="0" sz="1600" u="none" cap="none" strike="noStrike">
              <a:solidFill>
                <a:srgbClr val="000000"/>
              </a:solidFill>
              <a:latin typeface="Arial"/>
              <a:ea typeface="Arial"/>
              <a:cs typeface="Arial"/>
              <a:sym typeface="Arial"/>
            </a:endParaRPr>
          </a:p>
        </p:txBody>
      </p:sp>
      <p:sp>
        <p:nvSpPr>
          <p:cNvPr id="295" name="Google Shape;295;p21"/>
          <p:cNvSpPr/>
          <p:nvPr/>
        </p:nvSpPr>
        <p:spPr>
          <a:xfrm>
            <a:off x="2915975" y="20959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“Wow, I never thought about that before. Tell me more.”</a:t>
            </a:r>
            <a:endParaRPr b="0" i="0" sz="1400" u="none" cap="none" strike="noStrike">
              <a:solidFill>
                <a:schemeClr val="dk1"/>
              </a:solidFill>
              <a:latin typeface="Avenir"/>
              <a:ea typeface="Avenir"/>
              <a:cs typeface="Avenir"/>
              <a:sym typeface="Avenir"/>
            </a:endParaRPr>
          </a:p>
        </p:txBody>
      </p:sp>
      <p:sp>
        <p:nvSpPr>
          <p:cNvPr id="296" name="Google Shape;296;p21"/>
          <p:cNvSpPr txBox="1"/>
          <p:nvPr>
            <p:ph idx="1" type="body"/>
          </p:nvPr>
        </p:nvSpPr>
        <p:spPr>
          <a:xfrm>
            <a:off x="2087925" y="3428850"/>
            <a:ext cx="66663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007B93"/>
                </a:solidFill>
              </a:rPr>
              <a:t>NAILED IT!</a:t>
            </a:r>
            <a:r>
              <a:rPr b="1" lang="en" sz="1500"/>
              <a:t> </a:t>
            </a:r>
            <a:r>
              <a:rPr lang="en" sz="1400">
                <a:solidFill>
                  <a:schemeClr val="dk1"/>
                </a:solidFill>
              </a:rPr>
              <a:t>He did not expect to hear that. You intrigued him. He has not formed an adult opinion about Jesus.</a:t>
            </a:r>
            <a:endParaRPr sz="1500">
              <a:solidFill>
                <a:srgbClr val="434343"/>
              </a:solidFill>
            </a:endParaRPr>
          </a:p>
        </p:txBody>
      </p:sp>
      <p:sp>
        <p:nvSpPr>
          <p:cNvPr id="297" name="Google Shape;297;p21">
            <a:hlinkClick action="ppaction://hlinksldjump" r:id="rId5"/>
          </p:cNvPr>
          <p:cNvSpPr/>
          <p:nvPr/>
        </p:nvSpPr>
        <p:spPr>
          <a:xfrm>
            <a:off x="5635775" y="4201475"/>
            <a:ext cx="1526100" cy="395700"/>
          </a:xfrm>
          <a:prstGeom prst="roundRect">
            <a:avLst>
              <a:gd fmla="val 16667" name="adj"/>
            </a:avLst>
          </a:prstGeom>
          <a:solidFill>
            <a:srgbClr val="007B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GO BACK</a:t>
            </a:r>
            <a:endParaRPr b="1" i="0" sz="1400" u="none" cap="none" strike="noStrike">
              <a:solidFill>
                <a:schemeClr val="lt1"/>
              </a:solidFill>
              <a:latin typeface="Avenir"/>
              <a:ea typeface="Avenir"/>
              <a:cs typeface="Avenir"/>
              <a:sym typeface="Avenir"/>
            </a:endParaRPr>
          </a:p>
        </p:txBody>
      </p:sp>
      <p:sp>
        <p:nvSpPr>
          <p:cNvPr id="298" name="Google Shape;298;p21">
            <a:hlinkClick action="ppaction://hlinksldjump" r:id="rId6"/>
          </p:cNvPr>
          <p:cNvSpPr/>
          <p:nvPr/>
        </p:nvSpPr>
        <p:spPr>
          <a:xfrm>
            <a:off x="7313725" y="4201475"/>
            <a:ext cx="1526100" cy="395700"/>
          </a:xfrm>
          <a:prstGeom prst="roundRect">
            <a:avLst>
              <a:gd fmla="val 16667" name="adj"/>
            </a:avLst>
          </a:prstGeom>
          <a:solidFill>
            <a:srgbClr val="E761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NEXT PERSON</a:t>
            </a:r>
            <a:endParaRPr b="1" i="0" sz="1400" u="none" cap="none" strike="noStrike">
              <a:solidFill>
                <a:schemeClr val="lt1"/>
              </a:solidFill>
              <a:latin typeface="Avenir"/>
              <a:ea typeface="Avenir"/>
              <a:cs typeface="Avenir"/>
              <a:sym typeface="Aveni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22"/>
          <p:cNvPicPr preferRelativeResize="0"/>
          <p:nvPr/>
        </p:nvPicPr>
        <p:blipFill rotWithShape="1">
          <a:blip r:embed="rId3">
            <a:alphaModFix/>
          </a:blip>
          <a:srcRect b="19" l="0" r="0" t="29"/>
          <a:stretch/>
        </p:blipFill>
        <p:spPr>
          <a:xfrm>
            <a:off x="320307" y="0"/>
            <a:ext cx="2430321" cy="4747845"/>
          </a:xfrm>
          <a:prstGeom prst="rect">
            <a:avLst/>
          </a:prstGeom>
          <a:noFill/>
          <a:ln>
            <a:noFill/>
          </a:ln>
        </p:spPr>
      </p:pic>
      <p:sp>
        <p:nvSpPr>
          <p:cNvPr id="304" name="Google Shape;304;p22"/>
          <p:cNvSpPr txBox="1"/>
          <p:nvPr>
            <p:ph idx="1" type="body"/>
          </p:nvPr>
        </p:nvSpPr>
        <p:spPr>
          <a:xfrm>
            <a:off x="2236650" y="524100"/>
            <a:ext cx="5359200" cy="1524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1400"/>
              <a:t>This is Mehmet. You are curious about which Threshold he might be in. A group of international visitors have been coming weekly to your English Language Bible discussions to practice their English with you.</a:t>
            </a:r>
            <a:br>
              <a:rPr lang="en" sz="1400"/>
            </a:br>
            <a:endParaRPr sz="1400"/>
          </a:p>
          <a:p>
            <a:pPr indent="0" lvl="0" marL="0" rtl="0" algn="l">
              <a:lnSpc>
                <a:spcPct val="100000"/>
              </a:lnSpc>
              <a:spcBef>
                <a:spcPts val="0"/>
              </a:spcBef>
              <a:spcAft>
                <a:spcPts val="0"/>
              </a:spcAft>
              <a:buClr>
                <a:schemeClr val="dk1"/>
              </a:buClr>
              <a:buSzPts val="1100"/>
              <a:buFont typeface="Arial"/>
              <a:buNone/>
            </a:pPr>
            <a:r>
              <a:rPr lang="en" sz="1400"/>
              <a:t>You want to ask questions to see how your international friend is seeking Jesus…</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SzPts val="1800"/>
              <a:buNone/>
            </a:pPr>
            <a:r>
              <a:t/>
            </a:r>
            <a:endParaRPr sz="1400"/>
          </a:p>
        </p:txBody>
      </p:sp>
      <p:sp>
        <p:nvSpPr>
          <p:cNvPr id="305" name="Google Shape;305;p22">
            <a:hlinkClick action="ppaction://hlinksldjump" r:id="rId4"/>
          </p:cNvPr>
          <p:cNvSpPr/>
          <p:nvPr/>
        </p:nvSpPr>
        <p:spPr>
          <a:xfrm>
            <a:off x="2019375" y="3233675"/>
            <a:ext cx="3231300" cy="951600"/>
          </a:xfrm>
          <a:prstGeom prst="wedgeRoundRectCallout">
            <a:avLst>
              <a:gd fmla="val 21320" name="adj1"/>
              <a:gd fmla="val 64836"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“Would you like to compare the teachings in the Bible and the Quran?”</a:t>
            </a:r>
            <a:endParaRPr b="0" i="0" sz="1800" u="none" cap="none" strike="noStrike">
              <a:solidFill>
                <a:srgbClr val="000000"/>
              </a:solidFill>
              <a:latin typeface="Avenir"/>
              <a:ea typeface="Avenir"/>
              <a:cs typeface="Avenir"/>
              <a:sym typeface="Avenir"/>
            </a:endParaRPr>
          </a:p>
        </p:txBody>
      </p:sp>
      <p:sp>
        <p:nvSpPr>
          <p:cNvPr id="306" name="Google Shape;306;p22">
            <a:hlinkClick action="ppaction://hlinksldjump" r:id="rId5"/>
          </p:cNvPr>
          <p:cNvSpPr/>
          <p:nvPr/>
        </p:nvSpPr>
        <p:spPr>
          <a:xfrm>
            <a:off x="5431200" y="3233675"/>
            <a:ext cx="3231300" cy="951600"/>
          </a:xfrm>
          <a:prstGeom prst="wedgeRoundRectCallout">
            <a:avLst>
              <a:gd fmla="val 22143" name="adj1"/>
              <a:gd fmla="val 64657"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“How has learning about Jesus challenged your personal values and relationships?”</a:t>
            </a:r>
            <a:endParaRPr b="0" i="0" sz="1600" u="none" cap="none" strike="noStrike">
              <a:solidFill>
                <a:srgbClr val="000000"/>
              </a:solidFill>
              <a:latin typeface="Arial"/>
              <a:ea typeface="Arial"/>
              <a:cs typeface="Arial"/>
              <a:sym typeface="Arial"/>
            </a:endParaRPr>
          </a:p>
        </p:txBody>
      </p:sp>
      <p:sp>
        <p:nvSpPr>
          <p:cNvPr id="307" name="Google Shape;307;p22"/>
          <p:cNvSpPr txBox="1"/>
          <p:nvPr/>
        </p:nvSpPr>
        <p:spPr>
          <a:xfrm>
            <a:off x="3244950" y="2711975"/>
            <a:ext cx="4261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1" lang="en" sz="1200" u="none" cap="none" strike="noStrike">
                <a:solidFill>
                  <a:srgbClr val="5F5F5F"/>
                </a:solidFill>
                <a:latin typeface="Avenir"/>
                <a:ea typeface="Avenir"/>
                <a:cs typeface="Avenir"/>
                <a:sym typeface="Avenir"/>
              </a:rPr>
              <a:t>(Click the response bubble to see the outcome.)</a:t>
            </a:r>
            <a:endParaRPr b="0" i="1" sz="1200" u="none" cap="none" strike="noStrike">
              <a:solidFill>
                <a:srgbClr val="5F5F5F"/>
              </a:solidFill>
              <a:latin typeface="Avenir"/>
              <a:ea typeface="Avenir"/>
              <a:cs typeface="Avenir"/>
              <a:sym typeface="Avenir"/>
            </a:endParaRPr>
          </a:p>
        </p:txBody>
      </p:sp>
      <p:sp>
        <p:nvSpPr>
          <p:cNvPr id="308" name="Google Shape;308;p22"/>
          <p:cNvSpPr txBox="1"/>
          <p:nvPr/>
        </p:nvSpPr>
        <p:spPr>
          <a:xfrm>
            <a:off x="2425475" y="2374288"/>
            <a:ext cx="60636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4B8C40"/>
                </a:solidFill>
                <a:latin typeface="Avenir"/>
                <a:ea typeface="Avenir"/>
                <a:cs typeface="Avenir"/>
                <a:sym typeface="Avenir"/>
              </a:rPr>
              <a:t>CONNECTING</a:t>
            </a:r>
            <a:r>
              <a:rPr b="0" i="0" lang="en" sz="1800" u="none" cap="none" strike="noStrike">
                <a:solidFill>
                  <a:srgbClr val="434343"/>
                </a:solidFill>
                <a:latin typeface="Avenir"/>
                <a:ea typeface="Avenir"/>
                <a:cs typeface="Avenir"/>
                <a:sym typeface="Avenir"/>
              </a:rPr>
              <a:t> or </a:t>
            </a:r>
            <a:r>
              <a:rPr b="1" i="0" lang="en" sz="2100" u="none" cap="none" strike="noStrike">
                <a:solidFill>
                  <a:srgbClr val="E76127"/>
                </a:solidFill>
                <a:latin typeface="Avenir"/>
                <a:ea typeface="Avenir"/>
                <a:cs typeface="Avenir"/>
                <a:sym typeface="Avenir"/>
              </a:rPr>
              <a:t>DEEPENING</a:t>
            </a:r>
            <a:r>
              <a:rPr b="0" i="0" lang="en" sz="1800" u="none" cap="none" strike="noStrike">
                <a:solidFill>
                  <a:srgbClr val="434343"/>
                </a:solidFill>
                <a:latin typeface="Avenir"/>
                <a:ea typeface="Avenir"/>
                <a:cs typeface="Avenir"/>
                <a:sym typeface="Avenir"/>
              </a:rPr>
              <a:t>?</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2" name="Shape 312"/>
        <p:cNvGrpSpPr/>
        <p:nvPr/>
      </p:nvGrpSpPr>
      <p:grpSpPr>
        <a:xfrm>
          <a:off x="0" y="0"/>
          <a:ext cx="0" cy="0"/>
          <a:chOff x="0" y="0"/>
          <a:chExt cx="0" cy="0"/>
        </a:xfrm>
      </p:grpSpPr>
      <p:sp>
        <p:nvSpPr>
          <p:cNvPr id="313" name="Google Shape;313;p23"/>
          <p:cNvSpPr/>
          <p:nvPr/>
        </p:nvSpPr>
        <p:spPr>
          <a:xfrm>
            <a:off x="4082425" y="610650"/>
            <a:ext cx="3231300" cy="951600"/>
          </a:xfrm>
          <a:prstGeom prst="wedgeRoundRectCallout">
            <a:avLst>
              <a:gd fmla="val 21320" name="adj1"/>
              <a:gd fmla="val 64836" name="adj2"/>
              <a:gd fmla="val 0" name="adj3"/>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“Would you like to compare the teachings in the Bible to the Quran together?”</a:t>
            </a:r>
            <a:endParaRPr b="0" i="0" sz="1800" u="none" cap="none" strike="noStrike">
              <a:solidFill>
                <a:srgbClr val="000000"/>
              </a:solidFill>
              <a:latin typeface="Avenir"/>
              <a:ea typeface="Avenir"/>
              <a:cs typeface="Avenir"/>
              <a:sym typeface="Avenir"/>
            </a:endParaRPr>
          </a:p>
        </p:txBody>
      </p:sp>
      <p:sp>
        <p:nvSpPr>
          <p:cNvPr id="314" name="Google Shape;314;p23"/>
          <p:cNvSpPr txBox="1"/>
          <p:nvPr>
            <p:ph idx="1" type="body"/>
          </p:nvPr>
        </p:nvSpPr>
        <p:spPr>
          <a:xfrm>
            <a:off x="2075875" y="3097175"/>
            <a:ext cx="6798000" cy="1104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FF0000"/>
                </a:solidFill>
              </a:rPr>
              <a:t>TRY AGAIN! </a:t>
            </a:r>
            <a:r>
              <a:rPr lang="en" sz="1500"/>
              <a:t>We want to help people fall in love with Jesus in the Gospels. Sometimes our friends want to compare religions. If they ask, run with it. Otherwise, we help them explore Jesus in the Gospels.  </a:t>
            </a:r>
            <a:endParaRPr sz="1500">
              <a:solidFill>
                <a:srgbClr val="434343"/>
              </a:solidFill>
            </a:endParaRPr>
          </a:p>
        </p:txBody>
      </p:sp>
      <p:pic>
        <p:nvPicPr>
          <p:cNvPr id="315" name="Google Shape;315;p23"/>
          <p:cNvPicPr preferRelativeResize="0"/>
          <p:nvPr/>
        </p:nvPicPr>
        <p:blipFill rotWithShape="1">
          <a:blip r:embed="rId3">
            <a:alphaModFix/>
          </a:blip>
          <a:srcRect b="19" l="0" r="0" t="29"/>
          <a:stretch/>
        </p:blipFill>
        <p:spPr>
          <a:xfrm>
            <a:off x="320282" y="0"/>
            <a:ext cx="2430321" cy="4747845"/>
          </a:xfrm>
          <a:prstGeom prst="rect">
            <a:avLst/>
          </a:prstGeom>
          <a:noFill/>
          <a:ln>
            <a:noFill/>
          </a:ln>
        </p:spPr>
      </p:pic>
      <p:sp>
        <p:nvSpPr>
          <p:cNvPr id="316" name="Google Shape;316;p23"/>
          <p:cNvSpPr/>
          <p:nvPr/>
        </p:nvSpPr>
        <p:spPr>
          <a:xfrm>
            <a:off x="2915975" y="19435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“I am not sure about that. I’m afraid that my head will explode with too much information right now. ”</a:t>
            </a:r>
            <a:endParaRPr b="0" i="0" sz="1400" u="none" cap="none" strike="noStrike">
              <a:solidFill>
                <a:schemeClr val="dk1"/>
              </a:solidFill>
              <a:latin typeface="Avenir"/>
              <a:ea typeface="Avenir"/>
              <a:cs typeface="Avenir"/>
              <a:sym typeface="Avenir"/>
            </a:endParaRPr>
          </a:p>
        </p:txBody>
      </p:sp>
      <p:sp>
        <p:nvSpPr>
          <p:cNvPr id="317" name="Google Shape;317;p23">
            <a:hlinkClick action="ppaction://hlinksldjump" r:id="rId4"/>
          </p:cNvPr>
          <p:cNvSpPr/>
          <p:nvPr/>
        </p:nvSpPr>
        <p:spPr>
          <a:xfrm>
            <a:off x="7347850" y="4201475"/>
            <a:ext cx="1526100" cy="395700"/>
          </a:xfrm>
          <a:prstGeom prst="roundRect">
            <a:avLst>
              <a:gd fmla="val 16667" name="adj"/>
            </a:avLst>
          </a:prstGeom>
          <a:solidFill>
            <a:srgbClr val="007B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venir"/>
                <a:ea typeface="Avenir"/>
                <a:cs typeface="Avenir"/>
                <a:sym typeface="Avenir"/>
              </a:rPr>
              <a:t>TRY AGAIN</a:t>
            </a:r>
            <a:endParaRPr b="1" i="0" sz="1400" u="none" cap="none" strike="noStrike">
              <a:solidFill>
                <a:schemeClr val="lt1"/>
              </a:solidFill>
              <a:latin typeface="Avenir"/>
              <a:ea typeface="Avenir"/>
              <a:cs typeface="Avenir"/>
              <a:sym typeface="Aveni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1" name="Shape 321"/>
        <p:cNvGrpSpPr/>
        <p:nvPr/>
      </p:nvGrpSpPr>
      <p:grpSpPr>
        <a:xfrm>
          <a:off x="0" y="0"/>
          <a:ext cx="0" cy="0"/>
          <a:chOff x="0" y="0"/>
          <a:chExt cx="0" cy="0"/>
        </a:xfrm>
      </p:grpSpPr>
      <p:sp>
        <p:nvSpPr>
          <p:cNvPr id="322" name="Google Shape;322;p24">
            <a:hlinkClick action="ppaction://hlinksldjump" r:id="rId3"/>
          </p:cNvPr>
          <p:cNvSpPr/>
          <p:nvPr/>
        </p:nvSpPr>
        <p:spPr>
          <a:xfrm>
            <a:off x="4082425" y="763050"/>
            <a:ext cx="3231300" cy="951600"/>
          </a:xfrm>
          <a:prstGeom prst="wedgeRoundRectCallout">
            <a:avLst>
              <a:gd fmla="val 22143" name="adj1"/>
              <a:gd fmla="val 64657" name="adj2"/>
              <a:gd fmla="val 0" name="adj3"/>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“How has learning about Jesus challenged your personal values and relationships?”</a:t>
            </a:r>
            <a:endParaRPr b="0" i="0" sz="1600" u="none" cap="none" strike="noStrike">
              <a:solidFill>
                <a:srgbClr val="000000"/>
              </a:solidFill>
              <a:latin typeface="Arial"/>
              <a:ea typeface="Arial"/>
              <a:cs typeface="Arial"/>
              <a:sym typeface="Arial"/>
            </a:endParaRPr>
          </a:p>
        </p:txBody>
      </p:sp>
      <p:pic>
        <p:nvPicPr>
          <p:cNvPr id="323" name="Google Shape;323;p24"/>
          <p:cNvPicPr preferRelativeResize="0"/>
          <p:nvPr/>
        </p:nvPicPr>
        <p:blipFill rotWithShape="1">
          <a:blip r:embed="rId4">
            <a:alphaModFix/>
          </a:blip>
          <a:srcRect b="19" l="0" r="0" t="29"/>
          <a:stretch/>
        </p:blipFill>
        <p:spPr>
          <a:xfrm>
            <a:off x="320282" y="0"/>
            <a:ext cx="2430321" cy="4747845"/>
          </a:xfrm>
          <a:prstGeom prst="rect">
            <a:avLst/>
          </a:prstGeom>
          <a:noFill/>
          <a:ln>
            <a:noFill/>
          </a:ln>
        </p:spPr>
      </p:pic>
      <p:sp>
        <p:nvSpPr>
          <p:cNvPr id="324" name="Google Shape;324;p24"/>
          <p:cNvSpPr/>
          <p:nvPr/>
        </p:nvSpPr>
        <p:spPr>
          <a:xfrm>
            <a:off x="2915975" y="2095950"/>
            <a:ext cx="3231300" cy="951600"/>
          </a:xfrm>
          <a:prstGeom prst="wedgeRoundRectCallout">
            <a:avLst>
              <a:gd fmla="val -59487" name="adj1"/>
              <a:gd fmla="val -32183" name="adj2"/>
              <a:gd fmla="val 0" name="adj3"/>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venir"/>
                <a:ea typeface="Avenir"/>
                <a:cs typeface="Avenir"/>
                <a:sym typeface="Avenir"/>
              </a:rPr>
              <a:t>“I never realized how much my values align with what Jesus is saying. Maybe I will learn more!”</a:t>
            </a:r>
            <a:endParaRPr b="0" i="0" sz="1400" u="none" cap="none" strike="noStrike">
              <a:solidFill>
                <a:schemeClr val="dk1"/>
              </a:solidFill>
              <a:latin typeface="Avenir"/>
              <a:ea typeface="Avenir"/>
              <a:cs typeface="Avenir"/>
              <a:sym typeface="Avenir"/>
            </a:endParaRPr>
          </a:p>
        </p:txBody>
      </p:sp>
      <p:sp>
        <p:nvSpPr>
          <p:cNvPr id="325" name="Google Shape;325;p24"/>
          <p:cNvSpPr txBox="1"/>
          <p:nvPr>
            <p:ph idx="1" type="body"/>
          </p:nvPr>
        </p:nvSpPr>
        <p:spPr>
          <a:xfrm>
            <a:off x="2075875" y="3347463"/>
            <a:ext cx="6666300" cy="554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007B93"/>
                </a:solidFill>
              </a:rPr>
              <a:t>NICE!</a:t>
            </a:r>
            <a:r>
              <a:rPr b="1" lang="en" sz="1500"/>
              <a:t> </a:t>
            </a:r>
            <a:r>
              <a:rPr lang="en" sz="1500"/>
              <a:t>This is the first time that he is realizing that Jesus has been challenging his personal values. You are making him think. Well done.</a:t>
            </a:r>
            <a:endParaRPr sz="1500">
              <a:solidFill>
                <a:srgbClr val="43434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4800">
                <a:solidFill>
                  <a:srgbClr val="E76127"/>
                </a:solidFill>
                <a:latin typeface="Avenir"/>
                <a:ea typeface="Avenir"/>
                <a:cs typeface="Avenir"/>
                <a:sym typeface="Avenir"/>
              </a:rPr>
              <a:t>NEXT LEVEL</a:t>
            </a:r>
            <a:r>
              <a:rPr lang="en" sz="4800">
                <a:solidFill>
                  <a:srgbClr val="007B93"/>
                </a:solidFill>
                <a:latin typeface="Avenir"/>
                <a:ea typeface="Avenir"/>
                <a:cs typeface="Avenir"/>
                <a:sym typeface="Avenir"/>
              </a:rPr>
              <a:t> </a:t>
            </a:r>
            <a:endParaRPr sz="4800">
              <a:solidFill>
                <a:srgbClr val="007B93"/>
              </a:solidFill>
              <a:latin typeface="Avenir"/>
              <a:ea typeface="Avenir"/>
              <a:cs typeface="Avenir"/>
              <a:sym typeface="Avenir"/>
            </a:endParaRPr>
          </a:p>
          <a:p>
            <a:pPr indent="0" lvl="0" marL="0" rtl="0" algn="ctr">
              <a:lnSpc>
                <a:spcPct val="100000"/>
              </a:lnSpc>
              <a:spcBef>
                <a:spcPts val="0"/>
              </a:spcBef>
              <a:spcAft>
                <a:spcPts val="0"/>
              </a:spcAft>
              <a:buSzPts val="3600"/>
              <a:buNone/>
            </a:pPr>
            <a:r>
              <a:rPr lang="en" sz="4800">
                <a:solidFill>
                  <a:srgbClr val="007B93"/>
                </a:solidFill>
                <a:latin typeface="Avenir"/>
                <a:ea typeface="Avenir"/>
                <a:cs typeface="Avenir"/>
                <a:sym typeface="Avenir"/>
              </a:rPr>
              <a:t>Create Your Own Questions</a:t>
            </a:r>
            <a:endParaRPr sz="4800">
              <a:solidFill>
                <a:srgbClr val="007B93"/>
              </a:solidFill>
              <a:latin typeface="Avenir"/>
              <a:ea typeface="Avenir"/>
              <a:cs typeface="Avenir"/>
              <a:sym typeface="Aveni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6"/>
          <p:cNvSpPr txBox="1"/>
          <p:nvPr>
            <p:ph type="title"/>
          </p:nvPr>
        </p:nvSpPr>
        <p:spPr>
          <a:xfrm>
            <a:off x="464100" y="2418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b="1" lang="en" sz="2400">
                <a:solidFill>
                  <a:srgbClr val="007B93"/>
                </a:solidFill>
                <a:latin typeface="Avenir"/>
                <a:ea typeface="Avenir"/>
                <a:cs typeface="Avenir"/>
                <a:sym typeface="Avenir"/>
              </a:rPr>
              <a:t>Group Brainstorm:</a:t>
            </a:r>
            <a:endParaRPr b="1" sz="2400">
              <a:solidFill>
                <a:srgbClr val="007B93"/>
              </a:solidFill>
              <a:latin typeface="Avenir"/>
              <a:ea typeface="Avenir"/>
              <a:cs typeface="Avenir"/>
              <a:sym typeface="Avenir"/>
            </a:endParaRPr>
          </a:p>
        </p:txBody>
      </p:sp>
      <p:sp>
        <p:nvSpPr>
          <p:cNvPr id="336" name="Google Shape;336;p26"/>
          <p:cNvSpPr txBox="1"/>
          <p:nvPr>
            <p:ph idx="1" type="body"/>
          </p:nvPr>
        </p:nvSpPr>
        <p:spPr>
          <a:xfrm>
            <a:off x="464100" y="923875"/>
            <a:ext cx="8520600" cy="3416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 sz="3200">
                <a:solidFill>
                  <a:srgbClr val="5F5F5F"/>
                </a:solidFill>
                <a:highlight>
                  <a:srgbClr val="FFFFFF"/>
                </a:highlight>
                <a:latin typeface="Avenir"/>
                <a:ea typeface="Avenir"/>
                <a:cs typeface="Avenir"/>
                <a:sym typeface="Avenir"/>
              </a:rPr>
              <a:t>1. Create a profile of a non-Christian</a:t>
            </a:r>
            <a:endParaRPr>
              <a:solidFill>
                <a:srgbClr val="5F5F5F"/>
              </a:solidFill>
            </a:endParaRPr>
          </a:p>
          <a:p>
            <a:pPr indent="0" lvl="0" marL="0" rtl="0" algn="l">
              <a:lnSpc>
                <a:spcPct val="100000"/>
              </a:lnSpc>
              <a:spcBef>
                <a:spcPts val="0"/>
              </a:spcBef>
              <a:spcAft>
                <a:spcPts val="0"/>
              </a:spcAft>
              <a:buClr>
                <a:schemeClr val="dk1"/>
              </a:buClr>
              <a:buSzPts val="1100"/>
              <a:buNone/>
            </a:pPr>
            <a:r>
              <a:rPr lang="en" sz="3200">
                <a:solidFill>
                  <a:srgbClr val="5F5F5F"/>
                </a:solidFill>
                <a:highlight>
                  <a:srgbClr val="FFFFFF"/>
                </a:highlight>
              </a:rPr>
              <a:t>2. Brainstorm questions to ask them</a:t>
            </a:r>
            <a:endParaRPr sz="3200">
              <a:solidFill>
                <a:srgbClr val="5F5F5F"/>
              </a:solidFill>
              <a:highlight>
                <a:srgbClr val="FFFFFF"/>
              </a:highlight>
              <a:latin typeface="Avenir"/>
              <a:ea typeface="Avenir"/>
              <a:cs typeface="Avenir"/>
              <a:sym typeface="Avenir"/>
            </a:endParaRPr>
          </a:p>
          <a:p>
            <a:pPr indent="0" lvl="0" marL="0" rtl="0" algn="l">
              <a:lnSpc>
                <a:spcPct val="100000"/>
              </a:lnSpc>
              <a:spcBef>
                <a:spcPts val="0"/>
              </a:spcBef>
              <a:spcAft>
                <a:spcPts val="0"/>
              </a:spcAft>
              <a:buSzPts val="1800"/>
              <a:buNone/>
            </a:pPr>
            <a:r>
              <a:t/>
            </a:r>
            <a:endParaRPr sz="1800">
              <a:solidFill>
                <a:srgbClr val="43434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7"/>
          <p:cNvSpPr txBox="1"/>
          <p:nvPr>
            <p:ph type="title"/>
          </p:nvPr>
        </p:nvSpPr>
        <p:spPr>
          <a:xfrm>
            <a:off x="464100" y="2418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b="1" lang="en" sz="2400">
                <a:solidFill>
                  <a:srgbClr val="007B93"/>
                </a:solidFill>
                <a:latin typeface="Avenir"/>
                <a:ea typeface="Avenir"/>
                <a:cs typeface="Avenir"/>
                <a:sym typeface="Avenir"/>
              </a:rPr>
              <a:t>Create a R</a:t>
            </a:r>
            <a:r>
              <a:rPr lang="en"/>
              <a:t>ealistic P</a:t>
            </a:r>
            <a:r>
              <a:rPr b="1" lang="en" sz="2400">
                <a:solidFill>
                  <a:srgbClr val="007B93"/>
                </a:solidFill>
                <a:latin typeface="Avenir"/>
                <a:ea typeface="Avenir"/>
                <a:cs typeface="Avenir"/>
                <a:sym typeface="Avenir"/>
              </a:rPr>
              <a:t>rofile of a </a:t>
            </a:r>
            <a:r>
              <a:rPr lang="en"/>
              <a:t>N</a:t>
            </a:r>
            <a:r>
              <a:rPr b="1" lang="en" sz="2400">
                <a:solidFill>
                  <a:srgbClr val="007B93"/>
                </a:solidFill>
                <a:latin typeface="Avenir"/>
                <a:ea typeface="Avenir"/>
                <a:cs typeface="Avenir"/>
                <a:sym typeface="Avenir"/>
              </a:rPr>
              <a:t>on-Christian</a:t>
            </a:r>
            <a:endParaRPr b="1" sz="2400">
              <a:solidFill>
                <a:srgbClr val="007B93"/>
              </a:solidFill>
              <a:latin typeface="Avenir"/>
              <a:ea typeface="Avenir"/>
              <a:cs typeface="Avenir"/>
              <a:sym typeface="Avenir"/>
            </a:endParaRPr>
          </a:p>
        </p:txBody>
      </p:sp>
      <p:sp>
        <p:nvSpPr>
          <p:cNvPr id="342" name="Google Shape;342;p27"/>
          <p:cNvSpPr txBox="1"/>
          <p:nvPr>
            <p:ph idx="1" type="body"/>
          </p:nvPr>
        </p:nvSpPr>
        <p:spPr>
          <a:xfrm>
            <a:off x="464100" y="923875"/>
            <a:ext cx="8520600" cy="34164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Clr>
                <a:schemeClr val="dk1"/>
              </a:buClr>
              <a:buSzPts val="1100"/>
              <a:buNone/>
            </a:pPr>
            <a:r>
              <a:rPr lang="en" sz="3200">
                <a:solidFill>
                  <a:srgbClr val="5F5F5F"/>
                </a:solidFill>
                <a:highlight>
                  <a:srgbClr val="FFFFFF"/>
                </a:highlight>
              </a:rPr>
              <a:t>1. Start with a person you know.</a:t>
            </a:r>
            <a:endParaRPr sz="3200">
              <a:solidFill>
                <a:srgbClr val="5F5F5F"/>
              </a:solidFill>
              <a:highlight>
                <a:srgbClr val="FFFFFF"/>
              </a:highlight>
            </a:endParaRPr>
          </a:p>
          <a:p>
            <a:pPr indent="0" lvl="0" marL="0" rtl="0" algn="l">
              <a:lnSpc>
                <a:spcPct val="150000"/>
              </a:lnSpc>
              <a:spcBef>
                <a:spcPts val="0"/>
              </a:spcBef>
              <a:spcAft>
                <a:spcPts val="0"/>
              </a:spcAft>
              <a:buClr>
                <a:schemeClr val="dk1"/>
              </a:buClr>
              <a:buSzPts val="1100"/>
              <a:buNone/>
            </a:pPr>
            <a:r>
              <a:rPr lang="en" sz="3200">
                <a:solidFill>
                  <a:srgbClr val="5F5F5F"/>
                </a:solidFill>
                <a:highlight>
                  <a:srgbClr val="FFFFFF"/>
                </a:highlight>
              </a:rPr>
              <a:t>2. Create a </a:t>
            </a:r>
            <a:r>
              <a:rPr lang="en" sz="3200">
                <a:solidFill>
                  <a:srgbClr val="5F5F5F"/>
                </a:solidFill>
                <a:highlight>
                  <a:srgbClr val="FFFFFF"/>
                </a:highlight>
                <a:latin typeface="Avenir"/>
                <a:ea typeface="Avenir"/>
                <a:cs typeface="Avenir"/>
                <a:sym typeface="Avenir"/>
              </a:rPr>
              <a:t>nickname</a:t>
            </a:r>
            <a:r>
              <a:rPr lang="en" sz="3200">
                <a:solidFill>
                  <a:srgbClr val="5F5F5F"/>
                </a:solidFill>
                <a:highlight>
                  <a:srgbClr val="FFFFFF"/>
                </a:highlight>
              </a:rPr>
              <a:t>.</a:t>
            </a:r>
            <a:endParaRPr>
              <a:solidFill>
                <a:srgbClr val="5F5F5F"/>
              </a:solidFill>
            </a:endParaRPr>
          </a:p>
          <a:p>
            <a:pPr indent="0" lvl="0" marL="0" rtl="0" algn="l">
              <a:lnSpc>
                <a:spcPct val="150000"/>
              </a:lnSpc>
              <a:spcBef>
                <a:spcPts val="0"/>
              </a:spcBef>
              <a:spcAft>
                <a:spcPts val="0"/>
              </a:spcAft>
              <a:buClr>
                <a:schemeClr val="dk1"/>
              </a:buClr>
              <a:buSzPts val="1100"/>
              <a:buNone/>
            </a:pPr>
            <a:r>
              <a:rPr lang="en" sz="3200">
                <a:solidFill>
                  <a:srgbClr val="5F5F5F"/>
                </a:solidFill>
                <a:highlight>
                  <a:srgbClr val="FFFFFF"/>
                </a:highlight>
                <a:latin typeface="Avenir"/>
                <a:ea typeface="Avenir"/>
                <a:cs typeface="Avenir"/>
                <a:sym typeface="Avenir"/>
              </a:rPr>
              <a:t>3. S</a:t>
            </a:r>
            <a:r>
              <a:rPr lang="en" sz="3200">
                <a:solidFill>
                  <a:srgbClr val="5F5F5F"/>
                </a:solidFill>
                <a:highlight>
                  <a:srgbClr val="FFFFFF"/>
                </a:highlight>
              </a:rPr>
              <a:t>piritual background?</a:t>
            </a:r>
            <a:endParaRPr>
              <a:solidFill>
                <a:srgbClr val="5F5F5F"/>
              </a:solidFill>
            </a:endParaRPr>
          </a:p>
          <a:p>
            <a:pPr indent="0" lvl="0" marL="0" rtl="0" algn="l">
              <a:lnSpc>
                <a:spcPct val="150000"/>
              </a:lnSpc>
              <a:spcBef>
                <a:spcPts val="0"/>
              </a:spcBef>
              <a:spcAft>
                <a:spcPts val="0"/>
              </a:spcAft>
              <a:buClr>
                <a:schemeClr val="dk1"/>
              </a:buClr>
              <a:buSzPts val="1100"/>
              <a:buNone/>
            </a:pPr>
            <a:r>
              <a:rPr lang="en" sz="3200">
                <a:solidFill>
                  <a:srgbClr val="5F5F5F"/>
                </a:solidFill>
                <a:highlight>
                  <a:srgbClr val="FFFFFF"/>
                </a:highlight>
                <a:latin typeface="Avenir"/>
                <a:ea typeface="Avenir"/>
                <a:cs typeface="Avenir"/>
                <a:sym typeface="Avenir"/>
              </a:rPr>
              <a:t>4. Fun</a:t>
            </a:r>
            <a:r>
              <a:rPr lang="en" sz="3200">
                <a:solidFill>
                  <a:srgbClr val="5F5F5F"/>
                </a:solidFill>
                <a:highlight>
                  <a:srgbClr val="FFFFFF"/>
                </a:highlight>
              </a:rPr>
              <a:t>ny hobby?</a:t>
            </a:r>
            <a:endParaRPr sz="1800">
              <a:solidFill>
                <a:srgbClr val="5F5F5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28"/>
          <p:cNvSpPr txBox="1"/>
          <p:nvPr>
            <p:ph type="title"/>
          </p:nvPr>
        </p:nvSpPr>
        <p:spPr>
          <a:xfrm>
            <a:off x="464100" y="2418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b="1" lang="en" sz="2400">
                <a:solidFill>
                  <a:srgbClr val="007B93"/>
                </a:solidFill>
                <a:latin typeface="Avenir"/>
                <a:ea typeface="Avenir"/>
                <a:cs typeface="Avenir"/>
                <a:sym typeface="Avenir"/>
              </a:rPr>
              <a:t>Brainstorm </a:t>
            </a:r>
            <a:r>
              <a:rPr lang="en" sz="2100">
                <a:solidFill>
                  <a:srgbClr val="4B8C40"/>
                </a:solidFill>
              </a:rPr>
              <a:t>CONNECTING</a:t>
            </a:r>
            <a:r>
              <a:rPr b="1" lang="en" sz="2400">
                <a:solidFill>
                  <a:srgbClr val="007B93"/>
                </a:solidFill>
                <a:latin typeface="Avenir"/>
                <a:ea typeface="Avenir"/>
                <a:cs typeface="Avenir"/>
                <a:sym typeface="Avenir"/>
              </a:rPr>
              <a:t> and </a:t>
            </a:r>
            <a:r>
              <a:rPr lang="en" sz="2100">
                <a:solidFill>
                  <a:srgbClr val="E76127"/>
                </a:solidFill>
              </a:rPr>
              <a:t>DEEPENING</a:t>
            </a:r>
            <a:r>
              <a:rPr b="1" lang="en" sz="2400">
                <a:solidFill>
                  <a:srgbClr val="007B93"/>
                </a:solidFill>
                <a:latin typeface="Avenir"/>
                <a:ea typeface="Avenir"/>
                <a:cs typeface="Avenir"/>
                <a:sym typeface="Avenir"/>
              </a:rPr>
              <a:t> Questions</a:t>
            </a:r>
            <a:endParaRPr b="1" sz="2400">
              <a:solidFill>
                <a:srgbClr val="007B93"/>
              </a:solidFill>
              <a:latin typeface="Avenir"/>
              <a:ea typeface="Avenir"/>
              <a:cs typeface="Avenir"/>
              <a:sym typeface="Avenir"/>
            </a:endParaRPr>
          </a:p>
        </p:txBody>
      </p:sp>
      <p:sp>
        <p:nvSpPr>
          <p:cNvPr id="348" name="Google Shape;348;p28"/>
          <p:cNvSpPr txBox="1"/>
          <p:nvPr>
            <p:ph idx="1" type="body"/>
          </p:nvPr>
        </p:nvSpPr>
        <p:spPr>
          <a:xfrm>
            <a:off x="464100" y="923875"/>
            <a:ext cx="8520600" cy="34164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Clr>
                <a:schemeClr val="dk1"/>
              </a:buClr>
              <a:buSzPts val="1100"/>
              <a:buNone/>
            </a:pPr>
            <a:r>
              <a:rPr lang="en" sz="2800">
                <a:solidFill>
                  <a:srgbClr val="5F5F5F"/>
                </a:solidFill>
                <a:highlight>
                  <a:srgbClr val="FFFFFF"/>
                </a:highlight>
              </a:rPr>
              <a:t>1. Brainstorm ten possible questions</a:t>
            </a:r>
            <a:endParaRPr>
              <a:solidFill>
                <a:srgbClr val="5F5F5F"/>
              </a:solidFill>
            </a:endParaRPr>
          </a:p>
          <a:p>
            <a:pPr indent="0" lvl="0" marL="0" rtl="0" algn="l">
              <a:lnSpc>
                <a:spcPct val="150000"/>
              </a:lnSpc>
              <a:spcBef>
                <a:spcPts val="0"/>
              </a:spcBef>
              <a:spcAft>
                <a:spcPts val="0"/>
              </a:spcAft>
              <a:buClr>
                <a:schemeClr val="dk1"/>
              </a:buClr>
              <a:buSzPts val="1100"/>
              <a:buNone/>
            </a:pPr>
            <a:r>
              <a:rPr lang="en" sz="2800">
                <a:solidFill>
                  <a:srgbClr val="5F5F5F"/>
                </a:solidFill>
                <a:highlight>
                  <a:srgbClr val="FFFFFF"/>
                </a:highlight>
              </a:rPr>
              <a:t>2. Categorize them by </a:t>
            </a:r>
            <a:r>
              <a:rPr b="1" lang="en" sz="2100">
                <a:solidFill>
                  <a:srgbClr val="4B8C40"/>
                </a:solidFill>
              </a:rPr>
              <a:t>CONNECTING</a:t>
            </a:r>
            <a:r>
              <a:rPr b="1" lang="en" sz="2800">
                <a:solidFill>
                  <a:srgbClr val="007B93"/>
                </a:solidFill>
                <a:latin typeface="Avenir"/>
                <a:ea typeface="Avenir"/>
                <a:cs typeface="Avenir"/>
                <a:sym typeface="Avenir"/>
              </a:rPr>
              <a:t> </a:t>
            </a:r>
            <a:r>
              <a:rPr b="1" lang="en" sz="2800">
                <a:solidFill>
                  <a:srgbClr val="5F5F5F"/>
                </a:solidFill>
              </a:rPr>
              <a:t>or </a:t>
            </a:r>
            <a:r>
              <a:rPr b="1" lang="en" sz="2100">
                <a:solidFill>
                  <a:srgbClr val="E76127"/>
                </a:solidFill>
              </a:rPr>
              <a:t>DEEPENING</a:t>
            </a:r>
            <a:endParaRPr b="1" sz="2800">
              <a:solidFill>
                <a:srgbClr val="FF9900"/>
              </a:solidFill>
              <a:latin typeface="Satisfy"/>
              <a:ea typeface="Satisfy"/>
              <a:cs typeface="Satisfy"/>
              <a:sym typeface="Satisfy"/>
            </a:endParaRPr>
          </a:p>
          <a:p>
            <a:pPr indent="0" lvl="0" marL="0" rtl="0" algn="l">
              <a:lnSpc>
                <a:spcPct val="150000"/>
              </a:lnSpc>
              <a:spcBef>
                <a:spcPts val="0"/>
              </a:spcBef>
              <a:spcAft>
                <a:spcPts val="0"/>
              </a:spcAft>
              <a:buClr>
                <a:schemeClr val="dk1"/>
              </a:buClr>
              <a:buSzPts val="1100"/>
              <a:buNone/>
            </a:pPr>
            <a:r>
              <a:rPr lang="en" sz="2800">
                <a:solidFill>
                  <a:srgbClr val="5F5F5F"/>
                </a:solidFill>
                <a:highlight>
                  <a:srgbClr val="FFFFFF"/>
                </a:highlight>
              </a:rPr>
              <a:t>3. Vote for your favorite </a:t>
            </a:r>
            <a:r>
              <a:rPr b="1" lang="en" sz="2100">
                <a:solidFill>
                  <a:srgbClr val="4B8C40"/>
                </a:solidFill>
              </a:rPr>
              <a:t>CONNECTING </a:t>
            </a:r>
            <a:r>
              <a:rPr b="1" lang="en" sz="2800">
                <a:solidFill>
                  <a:srgbClr val="5F5F5F"/>
                </a:solidFill>
              </a:rPr>
              <a:t>and</a:t>
            </a:r>
            <a:r>
              <a:rPr b="1" lang="en" sz="1800">
                <a:solidFill>
                  <a:srgbClr val="007B93"/>
                </a:solidFill>
                <a:latin typeface="Avenir"/>
                <a:ea typeface="Avenir"/>
                <a:cs typeface="Avenir"/>
                <a:sym typeface="Avenir"/>
              </a:rPr>
              <a:t> </a:t>
            </a:r>
            <a:r>
              <a:rPr b="1" lang="en" sz="2100">
                <a:solidFill>
                  <a:srgbClr val="E76127"/>
                </a:solidFill>
              </a:rPr>
              <a:t>DEEPENING </a:t>
            </a:r>
            <a:r>
              <a:rPr lang="en" sz="2800">
                <a:solidFill>
                  <a:srgbClr val="5F5F5F"/>
                </a:solidFill>
                <a:highlight>
                  <a:schemeClr val="lt1"/>
                </a:highlight>
              </a:rPr>
              <a:t>questions</a:t>
            </a:r>
            <a:endParaRPr sz="1800">
              <a:solidFill>
                <a:srgbClr val="43434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29"/>
          <p:cNvSpPr txBox="1"/>
          <p:nvPr>
            <p:ph type="title"/>
          </p:nvPr>
        </p:nvSpPr>
        <p:spPr>
          <a:xfrm>
            <a:off x="464100" y="2418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
              <a:t>Pairing your </a:t>
            </a:r>
            <a:r>
              <a:rPr lang="en" sz="2100">
                <a:solidFill>
                  <a:srgbClr val="4B8C40"/>
                </a:solidFill>
              </a:rPr>
              <a:t>CONNECTING</a:t>
            </a:r>
            <a:r>
              <a:rPr lang="en"/>
              <a:t> and </a:t>
            </a:r>
            <a:r>
              <a:rPr lang="en" sz="2100">
                <a:solidFill>
                  <a:srgbClr val="E76127"/>
                </a:solidFill>
              </a:rPr>
              <a:t>DEEPENING</a:t>
            </a:r>
            <a:r>
              <a:rPr lang="en"/>
              <a:t> questions</a:t>
            </a:r>
            <a:endParaRPr b="1" sz="2400">
              <a:solidFill>
                <a:srgbClr val="007B93"/>
              </a:solidFill>
              <a:latin typeface="Avenir"/>
              <a:ea typeface="Avenir"/>
              <a:cs typeface="Avenir"/>
              <a:sym typeface="Avenir"/>
            </a:endParaRPr>
          </a:p>
        </p:txBody>
      </p:sp>
      <p:pic>
        <p:nvPicPr>
          <p:cNvPr id="354" name="Google Shape;354;p29" title="Gears_2-UP-2025.png"/>
          <p:cNvPicPr preferRelativeResize="0"/>
          <p:nvPr/>
        </p:nvPicPr>
        <p:blipFill rotWithShape="1">
          <a:blip r:embed="rId3">
            <a:alphaModFix/>
          </a:blip>
          <a:srcRect b="0" l="0" r="0" t="0"/>
          <a:stretch/>
        </p:blipFill>
        <p:spPr>
          <a:xfrm>
            <a:off x="1297200" y="703375"/>
            <a:ext cx="6549601" cy="40776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3"/>
          <p:cNvPicPr preferRelativeResize="0"/>
          <p:nvPr/>
        </p:nvPicPr>
        <p:blipFill rotWithShape="1">
          <a:blip r:embed="rId3">
            <a:alphaModFix/>
          </a:blip>
          <a:srcRect b="8326" l="0" r="0" t="8326"/>
          <a:stretch/>
        </p:blipFill>
        <p:spPr>
          <a:xfrm>
            <a:off x="0" y="13"/>
            <a:ext cx="9144000" cy="5143484"/>
          </a:xfrm>
          <a:prstGeom prst="rect">
            <a:avLst/>
          </a:prstGeom>
          <a:noFill/>
          <a:ln>
            <a:noFill/>
          </a:ln>
        </p:spPr>
      </p:pic>
      <p:cxnSp>
        <p:nvCxnSpPr>
          <p:cNvPr id="119" name="Google Shape;119;p3"/>
          <p:cNvCxnSpPr/>
          <p:nvPr/>
        </p:nvCxnSpPr>
        <p:spPr>
          <a:xfrm>
            <a:off x="5043175" y="-174500"/>
            <a:ext cx="1919400" cy="1326300"/>
          </a:xfrm>
          <a:prstGeom prst="straightConnector1">
            <a:avLst/>
          </a:prstGeom>
          <a:noFill/>
          <a:ln cap="flat" cmpd="sng" w="114300">
            <a:solidFill>
              <a:srgbClr val="EB535A"/>
            </a:solidFill>
            <a:prstDash val="solid"/>
            <a:round/>
            <a:headEnd len="sm" w="sm" type="none"/>
            <a:tailEnd len="med" w="med" type="triangl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0"/>
          <p:cNvSpPr txBox="1"/>
          <p:nvPr>
            <p:ph type="title"/>
          </p:nvPr>
        </p:nvSpPr>
        <p:spPr>
          <a:xfrm>
            <a:off x="476800" y="2291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
              <a:t>Example of a pairing</a:t>
            </a:r>
            <a:endParaRPr b="1" sz="2400">
              <a:solidFill>
                <a:srgbClr val="007B93"/>
              </a:solidFill>
              <a:latin typeface="Avenir"/>
              <a:ea typeface="Avenir"/>
              <a:cs typeface="Avenir"/>
              <a:sym typeface="Avenir"/>
            </a:endParaRPr>
          </a:p>
        </p:txBody>
      </p:sp>
      <p:pic>
        <p:nvPicPr>
          <p:cNvPr id="360" name="Google Shape;360;p30" title="Gears_Belt2up 2025.png"/>
          <p:cNvPicPr preferRelativeResize="0"/>
          <p:nvPr/>
        </p:nvPicPr>
        <p:blipFill rotWithShape="1">
          <a:blip r:embed="rId3">
            <a:alphaModFix/>
          </a:blip>
          <a:srcRect b="0" l="0" r="0" t="0"/>
          <a:stretch/>
        </p:blipFill>
        <p:spPr>
          <a:xfrm>
            <a:off x="6594758" y="2571750"/>
            <a:ext cx="2627842" cy="2102624"/>
          </a:xfrm>
          <a:prstGeom prst="rect">
            <a:avLst/>
          </a:prstGeom>
          <a:noFill/>
          <a:ln>
            <a:noFill/>
          </a:ln>
        </p:spPr>
      </p:pic>
      <p:sp>
        <p:nvSpPr>
          <p:cNvPr id="361" name="Google Shape;361;p30"/>
          <p:cNvSpPr txBox="1"/>
          <p:nvPr/>
        </p:nvSpPr>
        <p:spPr>
          <a:xfrm>
            <a:off x="572627" y="1493536"/>
            <a:ext cx="6246600" cy="1216713"/>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1000"/>
              </a:spcBef>
              <a:spcAft>
                <a:spcPts val="1000"/>
              </a:spcAft>
              <a:buClr>
                <a:srgbClr val="000000"/>
              </a:buClr>
              <a:buSzPts val="2800"/>
              <a:buFont typeface="Arial"/>
              <a:buNone/>
            </a:pPr>
            <a:r>
              <a:rPr b="0" i="0" lang="en" sz="2800" u="none" cap="none" strike="noStrike">
                <a:solidFill>
                  <a:srgbClr val="FF7C00"/>
                </a:solidFill>
                <a:latin typeface="Avenir"/>
                <a:ea typeface="Avenir"/>
                <a:cs typeface="Avenir"/>
                <a:sym typeface="Avenir"/>
              </a:rPr>
              <a:t>What’s your spiritual background? </a:t>
            </a:r>
            <a:br>
              <a:rPr b="0" i="0" lang="en" sz="2800" u="none" cap="none" strike="noStrike">
                <a:solidFill>
                  <a:srgbClr val="434343"/>
                </a:solidFill>
                <a:latin typeface="Avenir"/>
                <a:ea typeface="Avenir"/>
                <a:cs typeface="Avenir"/>
                <a:sym typeface="Avenir"/>
              </a:rPr>
            </a:br>
            <a:r>
              <a:rPr b="0" i="0" lang="en" sz="2800" u="none" cap="none" strike="noStrike">
                <a:solidFill>
                  <a:srgbClr val="00B050"/>
                </a:solidFill>
                <a:latin typeface="Avenir"/>
                <a:ea typeface="Avenir"/>
                <a:cs typeface="Avenir"/>
                <a:sym typeface="Avenir"/>
              </a:rPr>
              <a:t>What does that mean for you today?</a:t>
            </a:r>
            <a:endParaRPr b="0" i="0" sz="2800" u="none" cap="none" strike="noStrike">
              <a:solidFill>
                <a:srgbClr val="00B050"/>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31"/>
          <p:cNvSpPr txBox="1"/>
          <p:nvPr>
            <p:ph type="title"/>
          </p:nvPr>
        </p:nvSpPr>
        <p:spPr>
          <a:xfrm>
            <a:off x="476800" y="2291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
              <a:t>Think about your friends</a:t>
            </a:r>
            <a:endParaRPr b="1" sz="2400">
              <a:solidFill>
                <a:srgbClr val="007B93"/>
              </a:solidFill>
              <a:latin typeface="Avenir"/>
              <a:ea typeface="Avenir"/>
              <a:cs typeface="Avenir"/>
              <a:sym typeface="Avenir"/>
            </a:endParaRPr>
          </a:p>
        </p:txBody>
      </p:sp>
      <p:sp>
        <p:nvSpPr>
          <p:cNvPr id="367" name="Google Shape;367;p31"/>
          <p:cNvSpPr txBox="1"/>
          <p:nvPr/>
        </p:nvSpPr>
        <p:spPr>
          <a:xfrm>
            <a:off x="476800" y="1198550"/>
            <a:ext cx="4032900" cy="2482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100"/>
              <a:buFont typeface="Arial"/>
              <a:buNone/>
            </a:pPr>
            <a:r>
              <a:rPr b="0" i="0" lang="en" sz="2100" u="none" cap="none" strike="noStrike">
                <a:solidFill>
                  <a:srgbClr val="313537"/>
                </a:solidFill>
                <a:latin typeface="Avenir"/>
                <a:ea typeface="Avenir"/>
                <a:cs typeface="Avenir"/>
                <a:sym typeface="Avenir"/>
              </a:rPr>
              <a:t>Write down the names of 2 non-Christians in your life.  </a:t>
            </a:r>
            <a:endParaRPr b="0" i="0" sz="2100" u="none" cap="none" strike="noStrike">
              <a:solidFill>
                <a:srgbClr val="313537"/>
              </a:solidFill>
              <a:latin typeface="Avenir"/>
              <a:ea typeface="Avenir"/>
              <a:cs typeface="Avenir"/>
              <a:sym typeface="Avenir"/>
            </a:endParaRPr>
          </a:p>
          <a:p>
            <a:pPr indent="0" lvl="0" marL="0" marR="0" rtl="0" algn="l">
              <a:lnSpc>
                <a:spcPct val="115000"/>
              </a:lnSpc>
              <a:spcBef>
                <a:spcPts val="0"/>
              </a:spcBef>
              <a:spcAft>
                <a:spcPts val="0"/>
              </a:spcAft>
              <a:buClr>
                <a:srgbClr val="000000"/>
              </a:buClr>
              <a:buSzPts val="2100"/>
              <a:buFont typeface="Arial"/>
              <a:buNone/>
            </a:pPr>
            <a:r>
              <a:t/>
            </a:r>
            <a:endParaRPr sz="2100">
              <a:solidFill>
                <a:srgbClr val="313537"/>
              </a:solidFill>
              <a:latin typeface="Avenir"/>
              <a:ea typeface="Avenir"/>
              <a:cs typeface="Avenir"/>
              <a:sym typeface="Avenir"/>
            </a:endParaRPr>
          </a:p>
          <a:p>
            <a:pPr indent="0" lvl="0" marL="0" marR="0" rtl="0" algn="l">
              <a:lnSpc>
                <a:spcPct val="115000"/>
              </a:lnSpc>
              <a:spcBef>
                <a:spcPts val="0"/>
              </a:spcBef>
              <a:spcAft>
                <a:spcPts val="0"/>
              </a:spcAft>
              <a:buClr>
                <a:srgbClr val="000000"/>
              </a:buClr>
              <a:buSzPts val="2100"/>
              <a:buFont typeface="Arial"/>
              <a:buNone/>
            </a:pPr>
            <a:r>
              <a:rPr lang="en" sz="2100">
                <a:solidFill>
                  <a:srgbClr val="313537"/>
                </a:solidFill>
                <a:latin typeface="Avenir"/>
                <a:ea typeface="Avenir"/>
                <a:cs typeface="Avenir"/>
                <a:sym typeface="Avenir"/>
              </a:rPr>
              <a:t>Text them now for coffee.</a:t>
            </a:r>
            <a:endParaRPr sz="2100">
              <a:solidFill>
                <a:srgbClr val="313537"/>
              </a:solidFill>
              <a:latin typeface="Avenir"/>
              <a:ea typeface="Avenir"/>
              <a:cs typeface="Avenir"/>
              <a:sym typeface="Avenir"/>
            </a:endParaRPr>
          </a:p>
          <a:p>
            <a:pPr indent="0" lvl="0" marL="0" marR="0" rtl="0" algn="l">
              <a:lnSpc>
                <a:spcPct val="115000"/>
              </a:lnSpc>
              <a:spcBef>
                <a:spcPts val="3800"/>
              </a:spcBef>
              <a:spcAft>
                <a:spcPts val="3800"/>
              </a:spcAft>
              <a:buClr>
                <a:srgbClr val="000000"/>
              </a:buClr>
              <a:buSzPts val="2100"/>
              <a:buFont typeface="Arial"/>
              <a:buNone/>
            </a:pPr>
            <a:r>
              <a:rPr b="0" i="0" lang="en" sz="2100" u="none" cap="none" strike="noStrike">
                <a:solidFill>
                  <a:srgbClr val="313537"/>
                </a:solidFill>
                <a:latin typeface="Avenir"/>
                <a:ea typeface="Avenir"/>
                <a:cs typeface="Avenir"/>
                <a:sym typeface="Avenir"/>
              </a:rPr>
              <a:t>Ask them your two questions.</a:t>
            </a:r>
            <a:endParaRPr b="0" i="0" sz="2100" u="none" cap="none" strike="noStrike">
              <a:solidFill>
                <a:srgbClr val="313537"/>
              </a:solidFill>
              <a:latin typeface="Avenir"/>
              <a:ea typeface="Avenir"/>
              <a:cs typeface="Avenir"/>
              <a:sym typeface="Avenir"/>
            </a:endParaRPr>
          </a:p>
        </p:txBody>
      </p:sp>
      <p:pic>
        <p:nvPicPr>
          <p:cNvPr id="368" name="Google Shape;368;p31"/>
          <p:cNvPicPr preferRelativeResize="0"/>
          <p:nvPr/>
        </p:nvPicPr>
        <p:blipFill rotWithShape="1">
          <a:blip r:embed="rId3">
            <a:alphaModFix/>
          </a:blip>
          <a:srcRect b="0" l="0" r="0" t="0"/>
          <a:stretch/>
        </p:blipFill>
        <p:spPr>
          <a:xfrm>
            <a:off x="4700199" y="801824"/>
            <a:ext cx="4032899" cy="39055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367"/>
                                        </p:tgtEl>
                                        <p:attrNameLst>
                                          <p:attrName>style.visibility</p:attrName>
                                        </p:attrNameLst>
                                      </p:cBhvr>
                                      <p:to>
                                        <p:strVal val="visible"/>
                                      </p:to>
                                    </p:set>
                                    <p:anim calcmode="lin" valueType="num">
                                      <p:cBhvr additive="base">
                                        <p:cTn dur="1000"/>
                                        <p:tgtEl>
                                          <p:spTgt spid="36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2"/>
          <p:cNvSpPr txBox="1"/>
          <p:nvPr/>
        </p:nvSpPr>
        <p:spPr>
          <a:xfrm>
            <a:off x="467650" y="234550"/>
            <a:ext cx="62427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1100"/>
              <a:buFont typeface="Arial"/>
              <a:buNone/>
            </a:pPr>
            <a:r>
              <a:rPr b="1" i="0" lang="en" sz="2000" u="none" cap="none" strike="noStrike">
                <a:solidFill>
                  <a:srgbClr val="007B93"/>
                </a:solidFill>
                <a:highlight>
                  <a:schemeClr val="lt1"/>
                </a:highlight>
                <a:latin typeface="Avenir"/>
                <a:ea typeface="Avenir"/>
                <a:cs typeface="Avenir"/>
                <a:sym typeface="Avenir"/>
              </a:rPr>
              <a:t>RECAP:</a:t>
            </a:r>
            <a:endParaRPr b="1" i="0" sz="2000" u="none" cap="none" strike="noStrike">
              <a:solidFill>
                <a:srgbClr val="007B93"/>
              </a:solidFill>
              <a:highlight>
                <a:schemeClr val="lt1"/>
              </a:highlight>
              <a:latin typeface="Avenir"/>
              <a:ea typeface="Avenir"/>
              <a:cs typeface="Avenir"/>
              <a:sym typeface="Avenir"/>
            </a:endParaRPr>
          </a:p>
          <a:p>
            <a:pPr indent="0" lvl="0" marL="0" marR="0" rtl="0" algn="l">
              <a:lnSpc>
                <a:spcPct val="125000"/>
              </a:lnSpc>
              <a:spcBef>
                <a:spcPts val="0"/>
              </a:spcBef>
              <a:spcAft>
                <a:spcPts val="0"/>
              </a:spcAft>
              <a:buClr>
                <a:schemeClr val="dk1"/>
              </a:buClr>
              <a:buSzPts val="1100"/>
              <a:buFont typeface="Arial"/>
              <a:buNone/>
            </a:pPr>
            <a:r>
              <a:rPr b="1" i="0" lang="en" sz="1800" u="none" cap="none" strike="noStrike">
                <a:solidFill>
                  <a:srgbClr val="007B93"/>
                </a:solidFill>
                <a:highlight>
                  <a:schemeClr val="lt1"/>
                </a:highlight>
                <a:latin typeface="Avenir"/>
                <a:ea typeface="Avenir"/>
                <a:cs typeface="Avenir"/>
                <a:sym typeface="Avenir"/>
              </a:rPr>
              <a:t>Growing in the 2nd Threshold</a:t>
            </a:r>
            <a:endParaRPr b="1" i="0" sz="1800" u="none" cap="none" strike="noStrike">
              <a:solidFill>
                <a:srgbClr val="007B93"/>
              </a:solidFill>
              <a:highlight>
                <a:schemeClr val="lt1"/>
              </a:highlight>
              <a:latin typeface="Avenir"/>
              <a:ea typeface="Avenir"/>
              <a:cs typeface="Avenir"/>
              <a:sym typeface="Avenir"/>
            </a:endParaRPr>
          </a:p>
        </p:txBody>
      </p:sp>
      <p:sp>
        <p:nvSpPr>
          <p:cNvPr id="374" name="Google Shape;374;p32"/>
          <p:cNvSpPr txBox="1"/>
          <p:nvPr/>
        </p:nvSpPr>
        <p:spPr>
          <a:xfrm>
            <a:off x="467650" y="3514000"/>
            <a:ext cx="8271900" cy="10158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1100"/>
              <a:buFont typeface="Arial"/>
              <a:buNone/>
            </a:pPr>
            <a:r>
              <a:rPr b="1" i="0" lang="en" sz="2400" u="none" cap="none" strike="noStrike">
                <a:solidFill>
                  <a:srgbClr val="434343"/>
                </a:solidFill>
                <a:highlight>
                  <a:schemeClr val="lt1"/>
                </a:highlight>
                <a:latin typeface="Avenir"/>
                <a:ea typeface="Avenir"/>
                <a:cs typeface="Avenir"/>
                <a:sym typeface="Avenir"/>
              </a:rPr>
              <a:t>Myth: If we are nice Christians, our friends will ask us questions about our faith. </a:t>
            </a:r>
            <a:endParaRPr b="1" i="0" sz="2400" u="none" cap="none" strike="noStrike">
              <a:solidFill>
                <a:srgbClr val="434343"/>
              </a:solidFill>
              <a:highlight>
                <a:schemeClr val="lt1"/>
              </a:highlight>
              <a:latin typeface="Avenir"/>
              <a:ea typeface="Avenir"/>
              <a:cs typeface="Avenir"/>
              <a:sym typeface="Avenir"/>
            </a:endParaRPr>
          </a:p>
        </p:txBody>
      </p:sp>
      <p:pic>
        <p:nvPicPr>
          <p:cNvPr id="375" name="Google Shape;375;p32"/>
          <p:cNvPicPr preferRelativeResize="0"/>
          <p:nvPr/>
        </p:nvPicPr>
        <p:blipFill rotWithShape="1">
          <a:blip r:embed="rId3">
            <a:alphaModFix/>
          </a:blip>
          <a:srcRect b="0" l="748" r="738" t="0"/>
          <a:stretch/>
        </p:blipFill>
        <p:spPr>
          <a:xfrm>
            <a:off x="152400" y="1500425"/>
            <a:ext cx="8839201" cy="1499508"/>
          </a:xfrm>
          <a:prstGeom prst="rect">
            <a:avLst/>
          </a:prstGeom>
          <a:noFill/>
          <a:ln>
            <a:noFill/>
          </a:ln>
        </p:spPr>
      </p:pic>
      <p:sp>
        <p:nvSpPr>
          <p:cNvPr id="376" name="Google Shape;376;p32"/>
          <p:cNvSpPr/>
          <p:nvPr/>
        </p:nvSpPr>
        <p:spPr>
          <a:xfrm>
            <a:off x="3074500" y="1691950"/>
            <a:ext cx="1566250" cy="1121500"/>
          </a:xfrm>
          <a:custGeom>
            <a:rect b="b" l="l" r="r" t="t"/>
            <a:pathLst>
              <a:path extrusionOk="0" h="44860" w="62650">
                <a:moveTo>
                  <a:pt x="773" y="0"/>
                </a:moveTo>
                <a:lnTo>
                  <a:pt x="55302" y="0"/>
                </a:lnTo>
                <a:lnTo>
                  <a:pt x="62650" y="22043"/>
                </a:lnTo>
                <a:lnTo>
                  <a:pt x="56076" y="44860"/>
                </a:lnTo>
                <a:lnTo>
                  <a:pt x="0" y="44860"/>
                </a:lnTo>
                <a:lnTo>
                  <a:pt x="8121" y="22043"/>
                </a:lnTo>
                <a:close/>
              </a:path>
            </a:pathLst>
          </a:custGeom>
          <a:noFill/>
          <a:ln cap="flat" cmpd="sng" w="152400">
            <a:solidFill>
              <a:schemeClr val="accent4"/>
            </a:solidFill>
            <a:prstDash val="solid"/>
            <a:round/>
            <a:headEnd len="sm" w="sm" type="none"/>
            <a:tailEnd len="sm" w="sm" type="none"/>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g3f37c4a98ea_3_0"/>
          <p:cNvPicPr preferRelativeResize="0"/>
          <p:nvPr/>
        </p:nvPicPr>
        <p:blipFill rotWithShape="1">
          <a:blip r:embed="rId3">
            <a:alphaModFix/>
          </a:blip>
          <a:srcRect b="0" l="0" r="0" t="0"/>
          <a:stretch/>
        </p:blipFill>
        <p:spPr>
          <a:xfrm>
            <a:off x="3395150" y="1210425"/>
            <a:ext cx="2353698" cy="23536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4"/>
          <p:cNvSpPr/>
          <p:nvPr>
            <p:ph idx="2" type="pic"/>
          </p:nvPr>
        </p:nvSpPr>
        <p:spPr>
          <a:xfrm>
            <a:off x="4159765" y="846289"/>
            <a:ext cx="4536900" cy="3655200"/>
          </a:xfrm>
          <a:prstGeom prst="rect">
            <a:avLst/>
          </a:prstGeom>
          <a:noFill/>
          <a:ln>
            <a:noFill/>
          </a:ln>
        </p:spPr>
      </p:sp>
      <p:pic>
        <p:nvPicPr>
          <p:cNvPr id="125" name="Google Shape;125;p4"/>
          <p:cNvPicPr preferRelativeResize="0"/>
          <p:nvPr/>
        </p:nvPicPr>
        <p:blipFill rotWithShape="1">
          <a:blip r:embed="rId3">
            <a:alphaModFix/>
          </a:blip>
          <a:srcRect b="0" l="0" r="0" t="0"/>
          <a:stretch/>
        </p:blipFill>
        <p:spPr>
          <a:xfrm>
            <a:off x="-285732" y="0"/>
            <a:ext cx="9715457" cy="5143500"/>
          </a:xfrm>
          <a:prstGeom prst="rect">
            <a:avLst/>
          </a:prstGeom>
          <a:noFill/>
          <a:ln>
            <a:noFill/>
          </a:ln>
        </p:spPr>
      </p:pic>
      <p:cxnSp>
        <p:nvCxnSpPr>
          <p:cNvPr id="126" name="Google Shape;126;p4"/>
          <p:cNvCxnSpPr/>
          <p:nvPr/>
        </p:nvCxnSpPr>
        <p:spPr>
          <a:xfrm flipH="1">
            <a:off x="7311325" y="-86200"/>
            <a:ext cx="1479600" cy="854100"/>
          </a:xfrm>
          <a:prstGeom prst="straightConnector1">
            <a:avLst/>
          </a:prstGeom>
          <a:noFill/>
          <a:ln cap="flat" cmpd="sng" w="114300">
            <a:solidFill>
              <a:srgbClr val="EB535A"/>
            </a:solidFill>
            <a:prstDash val="solid"/>
            <a:round/>
            <a:headEnd len="sm" w="sm"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5"/>
          <p:cNvPicPr preferRelativeResize="0"/>
          <p:nvPr/>
        </p:nvPicPr>
        <p:blipFill rotWithShape="1">
          <a:blip r:embed="rId3">
            <a:alphaModFix/>
          </a:blip>
          <a:srcRect b="0" l="0" r="0" t="0"/>
          <a:stretch/>
        </p:blipFill>
        <p:spPr>
          <a:xfrm>
            <a:off x="3709450" y="2625425"/>
            <a:ext cx="1725081" cy="2087575"/>
          </a:xfrm>
          <a:prstGeom prst="rect">
            <a:avLst/>
          </a:prstGeom>
          <a:noFill/>
          <a:ln>
            <a:noFill/>
          </a:ln>
        </p:spPr>
      </p:pic>
      <p:sp>
        <p:nvSpPr>
          <p:cNvPr id="132" name="Google Shape;132;p5"/>
          <p:cNvSpPr txBox="1"/>
          <p:nvPr/>
        </p:nvSpPr>
        <p:spPr>
          <a:xfrm>
            <a:off x="311700" y="1331225"/>
            <a:ext cx="8520600" cy="1603500"/>
          </a:xfrm>
          <a:prstGeom prst="rect">
            <a:avLst/>
          </a:prstGeom>
          <a:noFill/>
          <a:ln>
            <a:noFill/>
          </a:ln>
        </p:spPr>
        <p:txBody>
          <a:bodyPr anchorCtr="0" anchor="b" bIns="34275" lIns="68575" spcFirstLastPara="1" rIns="68575" wrap="square" tIns="34275">
            <a:noAutofit/>
          </a:bodyPr>
          <a:lstStyle/>
          <a:p>
            <a:pPr indent="0" lvl="0" marL="0" marR="0" rtl="0" algn="ctr">
              <a:lnSpc>
                <a:spcPct val="90000"/>
              </a:lnSpc>
              <a:spcBef>
                <a:spcPts val="0"/>
              </a:spcBef>
              <a:spcAft>
                <a:spcPts val="0"/>
              </a:spcAft>
              <a:buClr>
                <a:srgbClr val="000000"/>
              </a:buClr>
              <a:buSzPts val="4500"/>
              <a:buFont typeface="Arial"/>
              <a:buNone/>
            </a:pPr>
            <a:r>
              <a:rPr b="1" i="0" lang="en" sz="4500" u="none" cap="none" strike="noStrike">
                <a:solidFill>
                  <a:srgbClr val="007B93"/>
                </a:solidFill>
                <a:latin typeface="Avenir"/>
                <a:ea typeface="Avenir"/>
                <a:cs typeface="Avenir"/>
                <a:sym typeface="Avenir"/>
              </a:rPr>
              <a:t>Asking </a:t>
            </a:r>
            <a:br>
              <a:rPr b="1" i="0" lang="en" sz="4500" u="none" cap="none" strike="noStrike">
                <a:solidFill>
                  <a:srgbClr val="007B93"/>
                </a:solidFill>
                <a:latin typeface="Avenir"/>
                <a:ea typeface="Avenir"/>
                <a:cs typeface="Avenir"/>
                <a:sym typeface="Avenir"/>
              </a:rPr>
            </a:br>
            <a:r>
              <a:rPr b="1" i="0" lang="en" sz="4500" u="none" cap="none" strike="noStrike">
                <a:solidFill>
                  <a:srgbClr val="007B93"/>
                </a:solidFill>
                <a:latin typeface="Avenir"/>
                <a:ea typeface="Avenir"/>
                <a:cs typeface="Avenir"/>
                <a:sym typeface="Avenir"/>
              </a:rPr>
              <a:t>Good Questions</a:t>
            </a:r>
            <a:endParaRPr b="1" i="0" sz="4500" u="none" cap="none" strike="noStrike">
              <a:solidFill>
                <a:srgbClr val="007B93"/>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2400"/>
              <a:buFont typeface="Arial"/>
              <a:buNone/>
            </a:pPr>
            <a:r>
              <a:rPr b="0" i="0" lang="en" sz="2400" u="none" cap="none" strike="noStrike">
                <a:solidFill>
                  <a:srgbClr val="E76127"/>
                </a:solidFill>
                <a:latin typeface="Avenir"/>
                <a:ea typeface="Avenir"/>
                <a:cs typeface="Avenir"/>
                <a:sym typeface="Avenir"/>
              </a:rPr>
              <a:t>The lost art of spiritual conversations</a:t>
            </a:r>
            <a:endParaRPr b="0" i="0" sz="2400" u="none" cap="none" strike="noStrike">
              <a:solidFill>
                <a:srgbClr val="E76127"/>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2400"/>
              <a:buFont typeface="Arial"/>
              <a:buNone/>
            </a:pPr>
            <a:r>
              <a:rPr b="0" i="0" lang="en" sz="2400" u="none" cap="none" strike="noStrike">
                <a:solidFill>
                  <a:srgbClr val="E76127"/>
                </a:solidFill>
                <a:latin typeface="Avenir"/>
                <a:ea typeface="Avenir"/>
                <a:cs typeface="Avenir"/>
                <a:sym typeface="Avenir"/>
              </a:rPr>
              <a:t> </a:t>
            </a:r>
            <a:endParaRPr b="1" i="0" sz="4500" u="none" cap="none" strike="noStrike">
              <a:solidFill>
                <a:srgbClr val="007B93"/>
              </a:solidFill>
              <a:latin typeface="Avenir"/>
              <a:ea typeface="Avenir"/>
              <a:cs typeface="Avenir"/>
              <a:sym typeface="Avenir"/>
            </a:endParaRPr>
          </a:p>
        </p:txBody>
      </p:sp>
      <p:sp>
        <p:nvSpPr>
          <p:cNvPr id="133" name="Google Shape;133;p5"/>
          <p:cNvSpPr txBox="1"/>
          <p:nvPr/>
        </p:nvSpPr>
        <p:spPr>
          <a:xfrm>
            <a:off x="259725" y="265950"/>
            <a:ext cx="5133600" cy="4674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400"/>
              <a:buFont typeface="Arial"/>
              <a:buNone/>
            </a:pPr>
            <a:r>
              <a:rPr b="0" i="0" lang="en" sz="1400" u="none" cap="none" strike="noStrike">
                <a:solidFill>
                  <a:srgbClr val="5F5F5F"/>
                </a:solidFill>
                <a:latin typeface="Avenir"/>
                <a:ea typeface="Avenir"/>
                <a:cs typeface="Avenir"/>
                <a:sym typeface="Avenir"/>
              </a:rPr>
              <a:t>Relational Evangelism Training </a:t>
            </a:r>
            <a:r>
              <a:rPr b="0" i="0" lang="en" sz="1400" u="none" cap="none" strike="noStrike">
                <a:solidFill>
                  <a:srgbClr val="E76127"/>
                </a:solidFill>
                <a:latin typeface="Avenir"/>
                <a:ea typeface="Avenir"/>
                <a:cs typeface="Avenir"/>
                <a:sym typeface="Avenir"/>
              </a:rPr>
              <a:t>Session #3</a:t>
            </a:r>
            <a:endParaRPr b="0" i="0" sz="1400" u="none" cap="none" strike="noStrike">
              <a:solidFill>
                <a:srgbClr val="E76127"/>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
          <p:cNvSpPr txBox="1"/>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 sz="3100" u="none" cap="none" strike="noStrike">
                <a:solidFill>
                  <a:srgbClr val="E76127"/>
                </a:solidFill>
                <a:latin typeface="Avenir"/>
                <a:ea typeface="Avenir"/>
                <a:cs typeface="Avenir"/>
                <a:sym typeface="Avenir"/>
              </a:rPr>
              <a:t> </a:t>
            </a:r>
            <a:br>
              <a:rPr b="1" i="0" lang="en" sz="3100" u="none" cap="none" strike="noStrike">
                <a:solidFill>
                  <a:srgbClr val="E76127"/>
                </a:solidFill>
                <a:latin typeface="Avenir"/>
                <a:ea typeface="Avenir"/>
                <a:cs typeface="Avenir"/>
                <a:sym typeface="Avenir"/>
              </a:rPr>
            </a:br>
            <a:r>
              <a:rPr b="1" i="0" lang="en" sz="2700" u="none" cap="none" strike="noStrike">
                <a:solidFill>
                  <a:srgbClr val="E76127"/>
                </a:solidFill>
                <a:latin typeface="Avenir"/>
                <a:ea typeface="Avenir"/>
                <a:cs typeface="Avenir"/>
                <a:sym typeface="Avenir"/>
              </a:rPr>
              <a:t>Our 5 Trainings</a:t>
            </a:r>
            <a:endParaRPr b="1" i="0" sz="2700" u="none" cap="none" strike="noStrike">
              <a:solidFill>
                <a:srgbClr val="E76127"/>
              </a:solidFill>
              <a:latin typeface="Avenir"/>
              <a:ea typeface="Avenir"/>
              <a:cs typeface="Avenir"/>
              <a:sym typeface="Avenir"/>
            </a:endParaRPr>
          </a:p>
        </p:txBody>
      </p:sp>
      <p:pic>
        <p:nvPicPr>
          <p:cNvPr id="139" name="Google Shape;139;p6"/>
          <p:cNvPicPr preferRelativeResize="0"/>
          <p:nvPr/>
        </p:nvPicPr>
        <p:blipFill rotWithShape="1">
          <a:blip r:embed="rId3">
            <a:alphaModFix/>
          </a:blip>
          <a:srcRect b="0" l="0" r="0" t="0"/>
          <a:stretch/>
        </p:blipFill>
        <p:spPr>
          <a:xfrm>
            <a:off x="2432475" y="0"/>
            <a:ext cx="4841068" cy="4838704"/>
          </a:xfrm>
          <a:prstGeom prst="rect">
            <a:avLst/>
          </a:prstGeom>
          <a:noFill/>
          <a:ln>
            <a:noFill/>
          </a:ln>
        </p:spPr>
      </p:pic>
      <p:sp>
        <p:nvSpPr>
          <p:cNvPr id="140" name="Google Shape;140;p6"/>
          <p:cNvSpPr txBox="1"/>
          <p:nvPr/>
        </p:nvSpPr>
        <p:spPr>
          <a:xfrm>
            <a:off x="3659225" y="3950775"/>
            <a:ext cx="2322300" cy="375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God does the Work</a:t>
            </a:r>
            <a:endParaRPr b="1" i="0" sz="1600" u="none" cap="none" strike="noStrike">
              <a:solidFill>
                <a:srgbClr val="FFFFFF"/>
              </a:solidFill>
              <a:latin typeface="Avenir"/>
              <a:ea typeface="Avenir"/>
              <a:cs typeface="Avenir"/>
              <a:sym typeface="Avenir"/>
            </a:endParaRPr>
          </a:p>
        </p:txBody>
      </p:sp>
      <p:sp>
        <p:nvSpPr>
          <p:cNvPr id="141" name="Google Shape;141;p6"/>
          <p:cNvSpPr txBox="1"/>
          <p:nvPr/>
        </p:nvSpPr>
        <p:spPr>
          <a:xfrm>
            <a:off x="4421300" y="3041625"/>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The 5 Thresholds </a:t>
            </a:r>
            <a:br>
              <a:rPr b="1" i="0" lang="en" sz="1600" u="none" cap="none" strike="noStrike">
                <a:solidFill>
                  <a:srgbClr val="FFFFFF"/>
                </a:solidFill>
                <a:latin typeface="Avenir"/>
                <a:ea typeface="Avenir"/>
                <a:cs typeface="Avenir"/>
                <a:sym typeface="Avenir"/>
              </a:rPr>
            </a:br>
            <a:r>
              <a:rPr b="1" i="0" lang="en" sz="1600" u="none" cap="none" strike="noStrike">
                <a:solidFill>
                  <a:srgbClr val="FFFFFF"/>
                </a:solidFill>
                <a:latin typeface="Avenir"/>
                <a:ea typeface="Avenir"/>
                <a:cs typeface="Avenir"/>
                <a:sym typeface="Avenir"/>
              </a:rPr>
              <a:t>of Faith</a:t>
            </a:r>
            <a:endParaRPr b="1" i="0" sz="1600" u="none" cap="none" strike="noStrike">
              <a:solidFill>
                <a:srgbClr val="FFFFFF"/>
              </a:solidFill>
              <a:latin typeface="Avenir"/>
              <a:ea typeface="Avenir"/>
              <a:cs typeface="Avenir"/>
              <a:sym typeface="Avenir"/>
            </a:endParaRPr>
          </a:p>
        </p:txBody>
      </p:sp>
      <p:sp>
        <p:nvSpPr>
          <p:cNvPr id="142" name="Google Shape;142;p6"/>
          <p:cNvSpPr txBox="1"/>
          <p:nvPr/>
        </p:nvSpPr>
        <p:spPr>
          <a:xfrm>
            <a:off x="3659225" y="2235050"/>
            <a:ext cx="2322300" cy="583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Asking </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Good Questions </a:t>
            </a:r>
            <a:endParaRPr b="1" i="0" sz="1600" u="none" cap="none" strike="noStrike">
              <a:solidFill>
                <a:srgbClr val="FFFFFF"/>
              </a:solidFill>
              <a:latin typeface="Avenir"/>
              <a:ea typeface="Avenir"/>
              <a:cs typeface="Avenir"/>
              <a:sym typeface="Avenir"/>
            </a:endParaRPr>
          </a:p>
        </p:txBody>
      </p:sp>
      <p:sp>
        <p:nvSpPr>
          <p:cNvPr id="143" name="Google Shape;143;p6"/>
          <p:cNvSpPr txBox="1"/>
          <p:nvPr/>
        </p:nvSpPr>
        <p:spPr>
          <a:xfrm>
            <a:off x="2943200" y="1392325"/>
            <a:ext cx="23223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Invitations that</a:t>
            </a:r>
            <a:br>
              <a:rPr b="1" i="0" lang="en" sz="1600" u="none" cap="none" strike="noStrike">
                <a:solidFill>
                  <a:srgbClr val="FFFFFF"/>
                </a:solidFill>
                <a:latin typeface="Avenir"/>
                <a:ea typeface="Avenir"/>
                <a:cs typeface="Avenir"/>
                <a:sym typeface="Avenir"/>
              </a:rPr>
            </a:br>
            <a:r>
              <a:rPr b="1" i="0" lang="en" sz="1600" u="none" cap="none" strike="noStrike">
                <a:solidFill>
                  <a:srgbClr val="FFFFFF"/>
                </a:solidFill>
                <a:latin typeface="Avenir"/>
                <a:ea typeface="Avenir"/>
                <a:cs typeface="Avenir"/>
                <a:sym typeface="Avenir"/>
              </a:rPr>
              <a:t>Change Lives</a:t>
            </a:r>
            <a:endParaRPr b="1" i="0" sz="1600" u="none" cap="none" strike="noStrike">
              <a:solidFill>
                <a:srgbClr val="FFFFFF"/>
              </a:solidFill>
              <a:latin typeface="Avenir"/>
              <a:ea typeface="Avenir"/>
              <a:cs typeface="Avenir"/>
              <a:sym typeface="Avenir"/>
            </a:endParaRPr>
          </a:p>
        </p:txBody>
      </p:sp>
      <p:sp>
        <p:nvSpPr>
          <p:cNvPr id="144" name="Google Shape;144;p6"/>
          <p:cNvSpPr txBox="1"/>
          <p:nvPr/>
        </p:nvSpPr>
        <p:spPr>
          <a:xfrm>
            <a:off x="3731825" y="549600"/>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Mentoring</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 sz="1600" u="none" cap="none" strike="noStrike">
                <a:solidFill>
                  <a:srgbClr val="FFFFFF"/>
                </a:solidFill>
                <a:latin typeface="Avenir"/>
                <a:ea typeface="Avenir"/>
                <a:cs typeface="Avenir"/>
                <a:sym typeface="Avenir"/>
              </a:rPr>
              <a:t>New Believers</a:t>
            </a:r>
            <a:endParaRPr b="1" i="0" sz="1600" u="none" cap="none" strike="noStrike">
              <a:solidFill>
                <a:srgbClr val="FFFFFF"/>
              </a:solidFill>
              <a:latin typeface="Avenir"/>
              <a:ea typeface="Avenir"/>
              <a:cs typeface="Avenir"/>
              <a:sym typeface="Avenir"/>
            </a:endParaRPr>
          </a:p>
        </p:txBody>
      </p:sp>
      <p:sp>
        <p:nvSpPr>
          <p:cNvPr id="145" name="Google Shape;145;p6"/>
          <p:cNvSpPr/>
          <p:nvPr/>
        </p:nvSpPr>
        <p:spPr>
          <a:xfrm>
            <a:off x="1995900" y="2280150"/>
            <a:ext cx="1166400" cy="583200"/>
          </a:xfrm>
          <a:prstGeom prst="rightArrow">
            <a:avLst>
              <a:gd fmla="val 50000" name="adj1"/>
              <a:gd fmla="val 50000" name="adj2"/>
            </a:avLst>
          </a:prstGeom>
          <a:solidFill>
            <a:srgbClr val="FFC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7"/>
          <p:cNvPicPr preferRelativeResize="0"/>
          <p:nvPr/>
        </p:nvPicPr>
        <p:blipFill rotWithShape="1">
          <a:blip r:embed="rId3">
            <a:alphaModFix/>
          </a:blip>
          <a:srcRect b="0" l="0" r="0" t="0"/>
          <a:stretch/>
        </p:blipFill>
        <p:spPr>
          <a:xfrm>
            <a:off x="31600" y="1406600"/>
            <a:ext cx="9018424" cy="1668950"/>
          </a:xfrm>
          <a:prstGeom prst="rect">
            <a:avLst/>
          </a:prstGeom>
          <a:noFill/>
          <a:ln>
            <a:noFill/>
          </a:ln>
        </p:spPr>
      </p:pic>
      <p:sp>
        <p:nvSpPr>
          <p:cNvPr id="151" name="Google Shape;151;p7"/>
          <p:cNvSpPr txBox="1"/>
          <p:nvPr/>
        </p:nvSpPr>
        <p:spPr>
          <a:xfrm>
            <a:off x="467650" y="234550"/>
            <a:ext cx="62427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1100"/>
              <a:buFont typeface="Arial"/>
              <a:buNone/>
            </a:pPr>
            <a:r>
              <a:rPr b="1" i="0" lang="en" sz="2400" u="none" cap="none" strike="noStrike">
                <a:solidFill>
                  <a:srgbClr val="007B93"/>
                </a:solidFill>
                <a:highlight>
                  <a:schemeClr val="lt1"/>
                </a:highlight>
                <a:latin typeface="Avenir"/>
                <a:ea typeface="Avenir"/>
                <a:cs typeface="Avenir"/>
                <a:sym typeface="Avenir"/>
              </a:rPr>
              <a:t>Growing in the 2nd Threshold</a:t>
            </a:r>
            <a:endParaRPr b="1" i="0" sz="2400" u="none" cap="none" strike="noStrike">
              <a:solidFill>
                <a:srgbClr val="007B93"/>
              </a:solidFill>
              <a:highlight>
                <a:schemeClr val="lt1"/>
              </a:highlight>
              <a:latin typeface="Avenir"/>
              <a:ea typeface="Avenir"/>
              <a:cs typeface="Avenir"/>
              <a:sym typeface="Avenir"/>
            </a:endParaRPr>
          </a:p>
        </p:txBody>
      </p:sp>
      <p:sp>
        <p:nvSpPr>
          <p:cNvPr id="152" name="Google Shape;152;p7"/>
          <p:cNvSpPr txBox="1"/>
          <p:nvPr/>
        </p:nvSpPr>
        <p:spPr>
          <a:xfrm>
            <a:off x="467650" y="3514000"/>
            <a:ext cx="8271900" cy="10158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1100"/>
              <a:buFont typeface="Arial"/>
              <a:buNone/>
            </a:pPr>
            <a:r>
              <a:rPr b="1" i="0" lang="en" sz="2400" u="none" cap="none" strike="noStrike">
                <a:solidFill>
                  <a:srgbClr val="434343"/>
                </a:solidFill>
                <a:highlight>
                  <a:schemeClr val="lt1"/>
                </a:highlight>
                <a:latin typeface="Avenir"/>
                <a:ea typeface="Avenir"/>
                <a:cs typeface="Avenir"/>
                <a:sym typeface="Avenir"/>
              </a:rPr>
              <a:t>Myth: If we are nice Christians, our friends will ask us questions about our faith. </a:t>
            </a:r>
            <a:endParaRPr b="1" i="0" sz="2400" u="none" cap="none" strike="noStrike">
              <a:solidFill>
                <a:srgbClr val="434343"/>
              </a:solidFill>
              <a:highlight>
                <a:schemeClr val="lt1"/>
              </a:highlight>
              <a:latin typeface="Avenir"/>
              <a:ea typeface="Avenir"/>
              <a:cs typeface="Avenir"/>
              <a:sym typeface="Avenir"/>
            </a:endParaRPr>
          </a:p>
        </p:txBody>
      </p:sp>
      <p:grpSp>
        <p:nvGrpSpPr>
          <p:cNvPr id="153" name="Google Shape;153;p7"/>
          <p:cNvGrpSpPr/>
          <p:nvPr/>
        </p:nvGrpSpPr>
        <p:grpSpPr>
          <a:xfrm>
            <a:off x="152400" y="1500425"/>
            <a:ext cx="8839201" cy="1499508"/>
            <a:chOff x="152400" y="1500425"/>
            <a:chExt cx="8839201" cy="1499508"/>
          </a:xfrm>
        </p:grpSpPr>
        <p:pic>
          <p:nvPicPr>
            <p:cNvPr id="154" name="Google Shape;154;p7"/>
            <p:cNvPicPr preferRelativeResize="0"/>
            <p:nvPr/>
          </p:nvPicPr>
          <p:blipFill rotWithShape="1">
            <a:blip r:embed="rId4">
              <a:alphaModFix/>
            </a:blip>
            <a:srcRect b="0" l="748" r="738" t="0"/>
            <a:stretch/>
          </p:blipFill>
          <p:spPr>
            <a:xfrm>
              <a:off x="152400" y="1500425"/>
              <a:ext cx="8839201" cy="1499508"/>
            </a:xfrm>
            <a:prstGeom prst="rect">
              <a:avLst/>
            </a:prstGeom>
            <a:noFill/>
            <a:ln>
              <a:noFill/>
            </a:ln>
          </p:spPr>
        </p:pic>
        <p:sp>
          <p:nvSpPr>
            <p:cNvPr id="155" name="Google Shape;155;p7"/>
            <p:cNvSpPr/>
            <p:nvPr/>
          </p:nvSpPr>
          <p:spPr>
            <a:xfrm>
              <a:off x="3074500" y="1691950"/>
              <a:ext cx="1566250" cy="1121500"/>
            </a:xfrm>
            <a:custGeom>
              <a:rect b="b" l="l" r="r" t="t"/>
              <a:pathLst>
                <a:path extrusionOk="0" h="44860" w="62650">
                  <a:moveTo>
                    <a:pt x="773" y="0"/>
                  </a:moveTo>
                  <a:lnTo>
                    <a:pt x="55302" y="0"/>
                  </a:lnTo>
                  <a:lnTo>
                    <a:pt x="62650" y="22043"/>
                  </a:lnTo>
                  <a:lnTo>
                    <a:pt x="56076" y="44860"/>
                  </a:lnTo>
                  <a:lnTo>
                    <a:pt x="0" y="44860"/>
                  </a:lnTo>
                  <a:lnTo>
                    <a:pt x="8121" y="22043"/>
                  </a:lnTo>
                  <a:close/>
                </a:path>
              </a:pathLst>
            </a:custGeom>
            <a:noFill/>
            <a:ln cap="flat" cmpd="sng" w="152400">
              <a:solidFill>
                <a:schemeClr val="accent4"/>
              </a:solidFill>
              <a:prstDash val="solid"/>
              <a:round/>
              <a:headEnd len="sm" w="sm" type="none"/>
              <a:tailEnd len="sm" w="sm" type="none"/>
            </a:ln>
          </p:spPr>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2"/>
                                        </p:tgtEl>
                                        <p:attrNameLst>
                                          <p:attrName>style.visibility</p:attrName>
                                        </p:attrNameLst>
                                      </p:cBhvr>
                                      <p:to>
                                        <p:strVal val="visible"/>
                                      </p:to>
                                    </p:set>
                                    <p:anim calcmode="lin" valueType="num">
                                      <p:cBhvr additive="base">
                                        <p:cTn dur="2100"/>
                                        <p:tgtEl>
                                          <p:spTgt spid="15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8"/>
          <p:cNvPicPr preferRelativeResize="0"/>
          <p:nvPr/>
        </p:nvPicPr>
        <p:blipFill rotWithShape="1">
          <a:blip r:embed="rId3">
            <a:alphaModFix/>
          </a:blip>
          <a:srcRect b="0" l="0" r="0" t="0"/>
          <a:stretch/>
        </p:blipFill>
        <p:spPr>
          <a:xfrm>
            <a:off x="3877875" y="646713"/>
            <a:ext cx="5030624" cy="3850076"/>
          </a:xfrm>
          <a:prstGeom prst="rect">
            <a:avLst/>
          </a:prstGeom>
          <a:noFill/>
          <a:ln>
            <a:noFill/>
          </a:ln>
        </p:spPr>
      </p:pic>
      <p:sp>
        <p:nvSpPr>
          <p:cNvPr id="161" name="Google Shape;161;p8"/>
          <p:cNvSpPr txBox="1"/>
          <p:nvPr>
            <p:ph type="title"/>
          </p:nvPr>
        </p:nvSpPr>
        <p:spPr>
          <a:xfrm>
            <a:off x="476800" y="229125"/>
            <a:ext cx="8520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b="1" lang="en" sz="2400">
                <a:solidFill>
                  <a:srgbClr val="007B93"/>
                </a:solidFill>
                <a:latin typeface="Avenir"/>
                <a:ea typeface="Avenir"/>
                <a:cs typeface="Avenir"/>
                <a:sym typeface="Avenir"/>
              </a:rPr>
              <a:t>Jesus </a:t>
            </a:r>
            <a:r>
              <a:rPr lang="en"/>
              <a:t>Stokes Curiosity</a:t>
            </a:r>
            <a:endParaRPr b="1" sz="2400">
              <a:solidFill>
                <a:srgbClr val="007B93"/>
              </a:solidFill>
              <a:latin typeface="Avenir"/>
              <a:ea typeface="Avenir"/>
              <a:cs typeface="Avenir"/>
              <a:sym typeface="Avenir"/>
            </a:endParaRPr>
          </a:p>
        </p:txBody>
      </p:sp>
      <p:sp>
        <p:nvSpPr>
          <p:cNvPr id="162" name="Google Shape;162;p8"/>
          <p:cNvSpPr txBox="1"/>
          <p:nvPr/>
        </p:nvSpPr>
        <p:spPr>
          <a:xfrm>
            <a:off x="476800" y="1231763"/>
            <a:ext cx="32844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4100"/>
              </a:spcAft>
              <a:buClr>
                <a:schemeClr val="dk1"/>
              </a:buClr>
              <a:buSzPts val="1100"/>
              <a:buFont typeface="Arial"/>
              <a:buNone/>
            </a:pPr>
            <a:r>
              <a:rPr b="0" i="0" lang="en" sz="2000" u="none" cap="none" strike="noStrike">
                <a:solidFill>
                  <a:srgbClr val="434343"/>
                </a:solidFill>
                <a:latin typeface="Avenir"/>
                <a:ea typeface="Avenir"/>
                <a:cs typeface="Avenir"/>
                <a:sym typeface="Avenir"/>
              </a:rPr>
              <a:t>Jesus wants people to think for themselves.</a:t>
            </a:r>
            <a:endParaRPr b="0" i="0" sz="2000" u="none" cap="none" strike="noStrike">
              <a:solidFill>
                <a:srgbClr val="434343"/>
              </a:solidFill>
              <a:latin typeface="Avenir"/>
              <a:ea typeface="Avenir"/>
              <a:cs typeface="Avenir"/>
              <a:sym typeface="Avenir"/>
            </a:endParaRPr>
          </a:p>
        </p:txBody>
      </p:sp>
      <p:sp>
        <p:nvSpPr>
          <p:cNvPr id="163" name="Google Shape;163;p8"/>
          <p:cNvSpPr/>
          <p:nvPr/>
        </p:nvSpPr>
        <p:spPr>
          <a:xfrm>
            <a:off x="5646150" y="963975"/>
            <a:ext cx="1434600" cy="572700"/>
          </a:xfrm>
          <a:prstGeom prst="roundRect">
            <a:avLst>
              <a:gd fmla="val 16667" name="adj"/>
            </a:avLst>
          </a:prstGeom>
          <a:solidFill>
            <a:srgbClr val="00687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8"/>
          <p:cNvSpPr txBox="1"/>
          <p:nvPr/>
        </p:nvSpPr>
        <p:spPr>
          <a:xfrm>
            <a:off x="5577300" y="1044300"/>
            <a:ext cx="1652700" cy="447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lt1"/>
                </a:solidFill>
                <a:latin typeface="Avenir"/>
                <a:ea typeface="Avenir"/>
                <a:cs typeface="Avenir"/>
                <a:sym typeface="Avenir"/>
              </a:rPr>
              <a:t>What are you looking for?</a:t>
            </a:r>
            <a:endParaRPr b="1" i="0" sz="1700" u="none" cap="none" strike="noStrike">
              <a:solidFill>
                <a:schemeClr val="lt1"/>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62"/>
                                        </p:tgtEl>
                                        <p:attrNameLst>
                                          <p:attrName>style.visibility</p:attrName>
                                        </p:attrNameLst>
                                      </p:cBhvr>
                                      <p:to>
                                        <p:strVal val="visible"/>
                                      </p:to>
                                    </p:set>
                                    <p:anim calcmode="lin" valueType="num">
                                      <p:cBhvr additive="base">
                                        <p:cTn dur="1000"/>
                                        <p:tgtEl>
                                          <p:spTgt spid="16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9"/>
          <p:cNvSpPr txBox="1"/>
          <p:nvPr>
            <p:ph type="title"/>
          </p:nvPr>
        </p:nvSpPr>
        <p:spPr>
          <a:xfrm>
            <a:off x="6125350" y="3153425"/>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What is that to you?  </a:t>
            </a:r>
            <a:endParaRPr i="1"/>
          </a:p>
        </p:txBody>
      </p:sp>
      <p:sp>
        <p:nvSpPr>
          <p:cNvPr id="170" name="Google Shape;170;p9"/>
          <p:cNvSpPr txBox="1"/>
          <p:nvPr>
            <p:ph type="title"/>
          </p:nvPr>
        </p:nvSpPr>
        <p:spPr>
          <a:xfrm>
            <a:off x="2270550" y="71838"/>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2100"/>
              <a:t>What do you want me to do for you? </a:t>
            </a:r>
            <a:endParaRPr i="1" sz="2100"/>
          </a:p>
        </p:txBody>
      </p:sp>
      <p:sp>
        <p:nvSpPr>
          <p:cNvPr id="171" name="Google Shape;171;p9"/>
          <p:cNvSpPr txBox="1"/>
          <p:nvPr>
            <p:ph type="title"/>
          </p:nvPr>
        </p:nvSpPr>
        <p:spPr>
          <a:xfrm>
            <a:off x="4494025" y="2659850"/>
            <a:ext cx="16314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300"/>
              <a:t>How do you read?  </a:t>
            </a:r>
            <a:endParaRPr i="1" sz="1300"/>
          </a:p>
        </p:txBody>
      </p:sp>
      <p:sp>
        <p:nvSpPr>
          <p:cNvPr id="172" name="Google Shape;172;p9"/>
          <p:cNvSpPr txBox="1"/>
          <p:nvPr>
            <p:ph type="title"/>
          </p:nvPr>
        </p:nvSpPr>
        <p:spPr>
          <a:xfrm>
            <a:off x="188150" y="3821550"/>
            <a:ext cx="37038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900"/>
              <a:t>How many loaves do you have?  </a:t>
            </a:r>
            <a:endParaRPr i="1" sz="1900"/>
          </a:p>
        </p:txBody>
      </p:sp>
      <p:sp>
        <p:nvSpPr>
          <p:cNvPr id="173" name="Google Shape;173;p9"/>
          <p:cNvSpPr txBox="1"/>
          <p:nvPr>
            <p:ph type="title"/>
          </p:nvPr>
        </p:nvSpPr>
        <p:spPr>
          <a:xfrm>
            <a:off x="-54625" y="1797425"/>
            <a:ext cx="19215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500"/>
              <a:t>What do you think?  </a:t>
            </a:r>
            <a:endParaRPr i="1" sz="1500"/>
          </a:p>
        </p:txBody>
      </p:sp>
      <p:sp>
        <p:nvSpPr>
          <p:cNvPr id="174" name="Google Shape;174;p9"/>
          <p:cNvSpPr txBox="1"/>
          <p:nvPr>
            <p:ph type="title"/>
          </p:nvPr>
        </p:nvSpPr>
        <p:spPr>
          <a:xfrm>
            <a:off x="4598750" y="3582900"/>
            <a:ext cx="2714100" cy="5727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2400"/>
              <a:buNone/>
            </a:pPr>
            <a:r>
              <a:rPr i="1" lang="en" sz="1800"/>
              <a:t>Who proved neighbor?</a:t>
            </a:r>
            <a:r>
              <a:rPr i="1" lang="en"/>
              <a:t> </a:t>
            </a:r>
            <a:endParaRPr i="1"/>
          </a:p>
        </p:txBody>
      </p:sp>
      <p:sp>
        <p:nvSpPr>
          <p:cNvPr id="175" name="Google Shape;175;p9"/>
          <p:cNvSpPr txBox="1"/>
          <p:nvPr>
            <p:ph type="title"/>
          </p:nvPr>
        </p:nvSpPr>
        <p:spPr>
          <a:xfrm>
            <a:off x="423800" y="785000"/>
            <a:ext cx="44469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800"/>
              <a:t>What is your name?   </a:t>
            </a:r>
            <a:endParaRPr i="1" sz="1800"/>
          </a:p>
        </p:txBody>
      </p:sp>
      <p:sp>
        <p:nvSpPr>
          <p:cNvPr id="176" name="Google Shape;176;p9"/>
          <p:cNvSpPr txBox="1"/>
          <p:nvPr>
            <p:ph type="title"/>
          </p:nvPr>
        </p:nvSpPr>
        <p:spPr>
          <a:xfrm>
            <a:off x="1077300" y="4095750"/>
            <a:ext cx="8066700" cy="5727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2400"/>
              <a:buNone/>
            </a:pPr>
            <a:r>
              <a:rPr i="1" lang="en" sz="1700"/>
              <a:t>What are you discussing together as you  walk along?</a:t>
            </a:r>
            <a:r>
              <a:rPr i="1" lang="en"/>
              <a:t> </a:t>
            </a:r>
            <a:endParaRPr i="1"/>
          </a:p>
        </p:txBody>
      </p:sp>
      <p:sp>
        <p:nvSpPr>
          <p:cNvPr id="177" name="Google Shape;177;p9"/>
          <p:cNvSpPr txBox="1"/>
          <p:nvPr>
            <p:ph type="title"/>
          </p:nvPr>
        </p:nvSpPr>
        <p:spPr>
          <a:xfrm>
            <a:off x="0" y="-12"/>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900"/>
              <a:t>What do you want?</a:t>
            </a:r>
            <a:r>
              <a:rPr i="1" lang="en"/>
              <a:t>   </a:t>
            </a:r>
            <a:endParaRPr i="1"/>
          </a:p>
        </p:txBody>
      </p:sp>
      <p:sp>
        <p:nvSpPr>
          <p:cNvPr id="178" name="Google Shape;178;p9"/>
          <p:cNvSpPr txBox="1"/>
          <p:nvPr>
            <p:ph type="title"/>
          </p:nvPr>
        </p:nvSpPr>
        <p:spPr>
          <a:xfrm>
            <a:off x="135100" y="4095738"/>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Does this offend you?  </a:t>
            </a:r>
            <a:endParaRPr i="1"/>
          </a:p>
        </p:txBody>
      </p:sp>
      <p:sp>
        <p:nvSpPr>
          <p:cNvPr id="179" name="Google Shape;179;p9"/>
          <p:cNvSpPr txBox="1"/>
          <p:nvPr>
            <p:ph type="title"/>
          </p:nvPr>
        </p:nvSpPr>
        <p:spPr>
          <a:xfrm>
            <a:off x="693775" y="3324800"/>
            <a:ext cx="46791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Do you want to be well? </a:t>
            </a:r>
            <a:endParaRPr i="1"/>
          </a:p>
        </p:txBody>
      </p:sp>
      <p:sp>
        <p:nvSpPr>
          <p:cNvPr id="180" name="Google Shape;180;p9"/>
          <p:cNvSpPr txBox="1"/>
          <p:nvPr>
            <p:ph type="title"/>
          </p:nvPr>
        </p:nvSpPr>
        <p:spPr>
          <a:xfrm>
            <a:off x="3087775" y="2450475"/>
            <a:ext cx="454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600"/>
              <a:t>Where are they?  Has no one condemned you?   </a:t>
            </a:r>
            <a:endParaRPr i="1" sz="1600"/>
          </a:p>
        </p:txBody>
      </p:sp>
      <p:sp>
        <p:nvSpPr>
          <p:cNvPr id="181" name="Google Shape;181;p9"/>
          <p:cNvSpPr txBox="1"/>
          <p:nvPr>
            <p:ph type="title"/>
          </p:nvPr>
        </p:nvSpPr>
        <p:spPr>
          <a:xfrm>
            <a:off x="207600" y="2924438"/>
            <a:ext cx="63003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2000"/>
              <a:t>Do you believe that I am able to do this? </a:t>
            </a:r>
            <a:endParaRPr i="1" sz="2000"/>
          </a:p>
        </p:txBody>
      </p:sp>
      <p:sp>
        <p:nvSpPr>
          <p:cNvPr id="182" name="Google Shape;182;p9"/>
          <p:cNvSpPr txBox="1"/>
          <p:nvPr>
            <p:ph type="title"/>
          </p:nvPr>
        </p:nvSpPr>
        <p:spPr>
          <a:xfrm>
            <a:off x="-111575" y="2563875"/>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Why are you so afraid? </a:t>
            </a:r>
            <a:endParaRPr i="1"/>
          </a:p>
        </p:txBody>
      </p:sp>
      <p:sp>
        <p:nvSpPr>
          <p:cNvPr id="183" name="Google Shape;183;p9"/>
          <p:cNvSpPr txBox="1"/>
          <p:nvPr>
            <p:ph type="title"/>
          </p:nvPr>
        </p:nvSpPr>
        <p:spPr>
          <a:xfrm>
            <a:off x="1430500" y="1388425"/>
            <a:ext cx="32526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Who is it you want? </a:t>
            </a:r>
            <a:endParaRPr i="1"/>
          </a:p>
        </p:txBody>
      </p:sp>
      <p:sp>
        <p:nvSpPr>
          <p:cNvPr id="184" name="Google Shape;184;p9"/>
          <p:cNvSpPr txBox="1"/>
          <p:nvPr>
            <p:ph type="title"/>
          </p:nvPr>
        </p:nvSpPr>
        <p:spPr>
          <a:xfrm>
            <a:off x="3308950" y="362288"/>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700"/>
              <a:t>Why are you bothering this woman?</a:t>
            </a:r>
            <a:r>
              <a:rPr i="1" lang="en"/>
              <a:t>  </a:t>
            </a:r>
            <a:endParaRPr i="1"/>
          </a:p>
        </p:txBody>
      </p:sp>
      <p:sp>
        <p:nvSpPr>
          <p:cNvPr id="185" name="Google Shape;185;p9"/>
          <p:cNvSpPr txBox="1"/>
          <p:nvPr>
            <p:ph type="title"/>
          </p:nvPr>
        </p:nvSpPr>
        <p:spPr>
          <a:xfrm>
            <a:off x="4572000" y="1498138"/>
            <a:ext cx="69369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600"/>
              <a:t>But if I spoke the truth, why did you strike me?</a:t>
            </a:r>
            <a:r>
              <a:rPr i="1" lang="en"/>
              <a:t> </a:t>
            </a:r>
            <a:endParaRPr i="1"/>
          </a:p>
        </p:txBody>
      </p:sp>
      <p:sp>
        <p:nvSpPr>
          <p:cNvPr id="186" name="Google Shape;186;p9"/>
          <p:cNvSpPr txBox="1"/>
          <p:nvPr>
            <p:ph type="title"/>
          </p:nvPr>
        </p:nvSpPr>
        <p:spPr>
          <a:xfrm>
            <a:off x="5943175" y="2754113"/>
            <a:ext cx="56802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Is that your own idea? </a:t>
            </a:r>
            <a:endParaRPr i="1"/>
          </a:p>
        </p:txBody>
      </p:sp>
      <p:sp>
        <p:nvSpPr>
          <p:cNvPr id="187" name="Google Shape;187;p9"/>
          <p:cNvSpPr txBox="1"/>
          <p:nvPr>
            <p:ph type="title"/>
          </p:nvPr>
        </p:nvSpPr>
        <p:spPr>
          <a:xfrm>
            <a:off x="2929225" y="935000"/>
            <a:ext cx="77361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sz="1900"/>
              <a:t>I said nothing in secret. Why do you question me?</a:t>
            </a:r>
            <a:r>
              <a:rPr i="1" lang="en"/>
              <a:t> </a:t>
            </a:r>
            <a:endParaRPr i="1"/>
          </a:p>
        </p:txBody>
      </p:sp>
      <p:sp>
        <p:nvSpPr>
          <p:cNvPr id="188" name="Google Shape;188;p9"/>
          <p:cNvSpPr txBox="1"/>
          <p:nvPr>
            <p:ph type="title"/>
          </p:nvPr>
        </p:nvSpPr>
        <p:spPr>
          <a:xfrm>
            <a:off x="673525" y="362300"/>
            <a:ext cx="27141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i="1" lang="en"/>
              <a:t>Do you love me? </a:t>
            </a:r>
            <a:endParaRPr i="1"/>
          </a:p>
        </p:txBody>
      </p:sp>
      <p:sp>
        <p:nvSpPr>
          <p:cNvPr id="189" name="Google Shape;189;p9"/>
          <p:cNvSpPr txBox="1"/>
          <p:nvPr>
            <p:ph type="title"/>
          </p:nvPr>
        </p:nvSpPr>
        <p:spPr>
          <a:xfrm>
            <a:off x="1866775" y="1954813"/>
            <a:ext cx="56802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i="1" lang="en" sz="3600">
                <a:solidFill>
                  <a:srgbClr val="E76127"/>
                </a:solidFill>
              </a:rPr>
              <a:t>Who do you say that I am?</a:t>
            </a:r>
            <a:endParaRPr i="1" sz="3600">
              <a:solidFill>
                <a:srgbClr val="E76127"/>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
                                        <p:tgtEl>
                                          <p:spTgt spid="171"/>
                                        </p:tgtEl>
                                      </p:cBhvr>
                                    </p:animEffect>
                                  </p:childTnLst>
                                </p:cTn>
                              </p:par>
                            </p:childTnLst>
                          </p:cTn>
                        </p:par>
                        <p:par>
                          <p:cTn fill="hold">
                            <p:stCondLst>
                              <p:cond delay="110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
                                        <p:tgtEl>
                                          <p:spTgt spid="188"/>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
                                        <p:tgtEl>
                                          <p:spTgt spid="186"/>
                                        </p:tgtEl>
                                      </p:cBhvr>
                                    </p:animEffect>
                                  </p:childTnLst>
                                </p:cTn>
                              </p:par>
                            </p:childTnLst>
                          </p:cTn>
                        </p:par>
                        <p:par>
                          <p:cTn fill="hold">
                            <p:stCondLst>
                              <p:cond delay="13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
                                        <p:tgtEl>
                                          <p:spTgt spid="183"/>
                                        </p:tgtEl>
                                      </p:cBhvr>
                                    </p:animEffec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
                                        <p:tgtEl>
                                          <p:spTgt spid="17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
                                        <p:tgtEl>
                                          <p:spTgt spid="182"/>
                                        </p:tgtEl>
                                      </p:cBhvr>
                                    </p:animEffect>
                                  </p:childTnLst>
                                </p:cTn>
                              </p:par>
                            </p:childTnLst>
                          </p:cTn>
                        </p:par>
                        <p:par>
                          <p:cTn fill="hold">
                            <p:stCondLst>
                              <p:cond delay="1600"/>
                            </p:stCondLst>
                            <p:childTnLst>
                              <p:par>
                                <p:cTn fill="hold" nodeType="after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
                                        <p:tgtEl>
                                          <p:spTgt spid="178"/>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
                                        <p:tgtEl>
                                          <p:spTgt spid="172"/>
                                        </p:tgtEl>
                                      </p:cBhvr>
                                    </p:animEffect>
                                  </p:childTnLst>
                                </p:cTn>
                              </p:par>
                            </p:childTnLst>
                          </p:cTn>
                        </p:par>
                        <p:par>
                          <p:cTn fill="hold">
                            <p:stCondLst>
                              <p:cond delay="1800"/>
                            </p:stCondLst>
                            <p:childTnLst>
                              <p:par>
                                <p:cTn fill="hold" nodeType="after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200"/>
                                        <p:tgtEl>
                                          <p:spTgt spid="17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
                                        <p:tgtEl>
                                          <p:spTgt spid="179"/>
                                        </p:tgtEl>
                                      </p:cBhvr>
                                    </p:animEffect>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
                                        <p:tgtEl>
                                          <p:spTgt spid="175"/>
                                        </p:tgtEl>
                                      </p:cBhvr>
                                    </p:animEffect>
                                  </p:childTnLst>
                                </p:cTn>
                              </p:par>
                            </p:childTnLst>
                          </p:cTn>
                        </p:par>
                        <p:par>
                          <p:cTn fill="hold">
                            <p:stCondLst>
                              <p:cond delay="2101"/>
                            </p:stCondLst>
                            <p:childTnLst>
                              <p:par>
                                <p:cTn fill="hold" nodeType="after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
                                        <p:tgtEl>
                                          <p:spTgt spid="177"/>
                                        </p:tgtEl>
                                      </p:cBhvr>
                                    </p:animEffect>
                                  </p:childTnLst>
                                </p:cTn>
                              </p:par>
                            </p:childTnLst>
                          </p:cTn>
                        </p:par>
                        <p:par>
                          <p:cTn fill="hold">
                            <p:stCondLst>
                              <p:cond delay="2201"/>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
                                        <p:tgtEl>
                                          <p:spTgt spid="180"/>
                                        </p:tgtEl>
                                      </p:cBhvr>
                                    </p:animEffect>
                                  </p:childTnLst>
                                </p:cTn>
                              </p:par>
                            </p:childTnLst>
                          </p:cTn>
                        </p:par>
                        <p:par>
                          <p:cTn fill="hold">
                            <p:stCondLst>
                              <p:cond delay="2301"/>
                            </p:stCondLst>
                            <p:childTnLst>
                              <p:par>
                                <p:cTn fill="hold" nodeType="after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
                                        <p:tgtEl>
                                          <p:spTgt spid="173"/>
                                        </p:tgtEl>
                                      </p:cBhvr>
                                    </p:animEffect>
                                  </p:childTnLst>
                                </p:cTn>
                              </p:par>
                            </p:childTnLst>
                          </p:cTn>
                        </p:par>
                        <p:par>
                          <p:cTn fill="hold">
                            <p:stCondLst>
                              <p:cond delay="2401"/>
                            </p:stCondLst>
                            <p:childTnLst>
                              <p:par>
                                <p:cTn fill="hold" nodeType="after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
                                        <p:tgtEl>
                                          <p:spTgt spid="187"/>
                                        </p:tgtEl>
                                      </p:cBhvr>
                                    </p:animEffect>
                                  </p:childTnLst>
                                </p:cTn>
                              </p:par>
                            </p:childTnLst>
                          </p:cTn>
                        </p:par>
                        <p:par>
                          <p:cTn fill="hold">
                            <p:stCondLst>
                              <p:cond delay="2501"/>
                            </p:stCondLst>
                            <p:childTnLst>
                              <p:par>
                                <p:cTn fill="hold" nodeType="after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
                                        <p:tgtEl>
                                          <p:spTgt spid="184"/>
                                        </p:tgtEl>
                                      </p:cBhvr>
                                    </p:animEffect>
                                  </p:childTnLst>
                                </p:cTn>
                              </p:par>
                            </p:childTnLst>
                          </p:cTn>
                        </p:par>
                        <p:par>
                          <p:cTn fill="hold">
                            <p:stCondLst>
                              <p:cond delay="2601"/>
                            </p:stCondLst>
                            <p:childTnLst>
                              <p:par>
                                <p:cTn fill="hold" nodeType="after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
                                        <p:tgtEl>
                                          <p:spTgt spid="174"/>
                                        </p:tgtEl>
                                      </p:cBhvr>
                                    </p:animEffect>
                                  </p:childTnLst>
                                </p:cTn>
                              </p:par>
                            </p:childTnLst>
                          </p:cTn>
                        </p:par>
                        <p:par>
                          <p:cTn fill="hold">
                            <p:stCondLst>
                              <p:cond delay="2701"/>
                            </p:stCondLst>
                            <p:childTnLst>
                              <p:par>
                                <p:cTn fill="hold" nodeType="after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
                                        <p:tgtEl>
                                          <p:spTgt spid="185"/>
                                        </p:tgtEl>
                                      </p:cBhvr>
                                    </p:animEffect>
                                  </p:childTnLst>
                                </p:cTn>
                              </p:par>
                            </p:childTnLst>
                          </p:cTn>
                        </p:par>
                        <p:par>
                          <p:cTn fill="hold">
                            <p:stCondLst>
                              <p:cond delay="2801"/>
                            </p:stCondLst>
                            <p:childTnLst>
                              <p:par>
                                <p:cTn fill="hold" nodeType="after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nterVarsity Light Background">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