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7" r:id="rId5"/>
    <p:sldMasterId id="214748368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Lst>
  <p:sldSz cy="5143500" cx="9144000"/>
  <p:notesSz cx="6858000" cy="9144000"/>
  <p:embeddedFontLst>
    <p:embeddedFont>
      <p:font typeface="Oswald Medium"/>
      <p:regular r:id="rId26"/>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8" roundtripDataSignature="AMtx7mgWIXYemYGuto6M/vAvlC1Idymfq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Doug Schaupp"/>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font" Target="fonts/OswaldMedium-regular.fntdata"/><Relationship Id="rId25" Type="http://schemas.openxmlformats.org/officeDocument/2006/relationships/slide" Target="slides/slide18.xml"/><Relationship Id="rId28" Type="http://customschemas.google.com/relationships/presentationmetadata" Target="metadata"/><Relationship Id="rId27" Type="http://schemas.openxmlformats.org/officeDocument/2006/relationships/font" Target="fonts/OswaldMedium-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7-02T19:26:41.644">
    <p:pos x="365" y="676"/>
    <p:text>@shae.hicksva@gmail.com we will reverse this order
_Assigned to shae.hicksva@gmail.com_</p:text>
    <p:extLst>
      <p:ext uri="{C676402C-5697-4E1C-873F-D02D1690AC5C}">
        <p15:threadingInfo timeZoneBias="0"/>
      </p:ext>
      <p:ext uri="http://customooxmlschemas.google.com/">
        <go:slidesCustomData xmlns:go="http://customooxmlschemas.google.com/" commentPostId="AAAB_FQ72DU"/>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b04c18084c_0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2b04c18084c_0_1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 name="Google Shape;167;g2b04c18084c_0_1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7c1d67c741_3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g27c1d67c741_3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“This example starts with a personal statement. When we admit that we have had struggles, such as doubts, we build trust. We are more human, more relatable.”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 </a:t>
            </a:r>
            <a:endParaRPr/>
          </a:p>
        </p:txBody>
      </p:sp>
      <p:sp>
        <p:nvSpPr>
          <p:cNvPr id="254" name="Google Shape;254;g27c1d67c741_3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7c1d67c741_3_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g27c1d67c741_3_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“This relevant sentence is intriguing because many people do not know that Jesus has very practical advice about how to live. The clear what is: ‘my FRIENDS offered me a safe place to explore and discuss faith and Jesus’ teachings.’ We avoid using the word ‘Bible study’ or ‘FELLOWSHIP’ since they may have no idea what that means.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TIP FOR TRAINER</a:t>
            </a:r>
            <a:endParaRPr/>
          </a:p>
          <a:p>
            <a:pPr indent="0" lvl="0" marL="0" rtl="0" algn="l">
              <a:lnSpc>
                <a:spcPct val="100000"/>
              </a:lnSpc>
              <a:spcBef>
                <a:spcPts val="0"/>
              </a:spcBef>
              <a:spcAft>
                <a:spcPts val="0"/>
              </a:spcAft>
              <a:buSzPts val="1400"/>
              <a:buNone/>
            </a:pPr>
            <a:r>
              <a:rPr lang="en-US"/>
              <a:t>They may protest that this relevant sentence is not precise enough in the “clear what.” Thank them for their comment, and let them know they will get a chance in a minute to craft their own invitation. This is just an example.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 </a:t>
            </a:r>
            <a:br>
              <a:rPr lang="en-US"/>
            </a:br>
            <a:endParaRPr/>
          </a:p>
          <a:p>
            <a:pPr indent="0" lvl="0" marL="0" rtl="0" algn="l">
              <a:lnSpc>
                <a:spcPct val="100000"/>
              </a:lnSpc>
              <a:spcBef>
                <a:spcPts val="0"/>
              </a:spcBef>
              <a:spcAft>
                <a:spcPts val="0"/>
              </a:spcAft>
              <a:buSzPts val="1400"/>
              <a:buNone/>
            </a:pPr>
            <a:r>
              <a:t/>
            </a:r>
            <a:endParaRPr/>
          </a:p>
        </p:txBody>
      </p:sp>
      <p:sp>
        <p:nvSpPr>
          <p:cNvPr id="263" name="Google Shape;263;g27c1d67c741_3_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7c1d67c741_3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g27c1d67c741_3_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“We end with a direct ask. What is your favorite part about this ask? </a:t>
            </a:r>
            <a:endParaRPr/>
          </a:p>
          <a:p>
            <a:pPr indent="0" lvl="0" marL="0" rtl="0" algn="l">
              <a:lnSpc>
                <a:spcPct val="100000"/>
              </a:lnSpc>
              <a:spcBef>
                <a:spcPts val="0"/>
              </a:spcBef>
              <a:spcAft>
                <a:spcPts val="0"/>
              </a:spcAft>
              <a:buSzPts val="1400"/>
              <a:buNone/>
            </a:pPr>
            <a:r>
              <a:rPr lang="en-US"/>
              <a:t>Here are three things I like. It is: </a:t>
            </a:r>
            <a:endParaRPr/>
          </a:p>
          <a:p>
            <a:pPr indent="0" lvl="0" marL="0" rtl="0" algn="l">
              <a:lnSpc>
                <a:spcPct val="100000"/>
              </a:lnSpc>
              <a:spcBef>
                <a:spcPts val="0"/>
              </a:spcBef>
              <a:spcAft>
                <a:spcPts val="0"/>
              </a:spcAft>
              <a:buSzPts val="1400"/>
              <a:buNone/>
            </a:pPr>
            <a:r>
              <a:rPr lang="en-US"/>
              <a:t>1. clear: </a:t>
            </a:r>
            <a:r>
              <a:rPr i="1" lang="en-US"/>
              <a:t>we are studying Jesus’ words next Tuesday</a:t>
            </a:r>
            <a:r>
              <a:rPr lang="en-US"/>
              <a:t>. </a:t>
            </a:r>
            <a:endParaRPr/>
          </a:p>
          <a:p>
            <a:pPr indent="0" lvl="0" marL="0" rtl="0" algn="l">
              <a:lnSpc>
                <a:spcPct val="100000"/>
              </a:lnSpc>
              <a:spcBef>
                <a:spcPts val="0"/>
              </a:spcBef>
              <a:spcAft>
                <a:spcPts val="0"/>
              </a:spcAft>
              <a:buSzPts val="1400"/>
              <a:buNone/>
            </a:pPr>
            <a:r>
              <a:rPr lang="en-US"/>
              <a:t>2. communal: </a:t>
            </a:r>
            <a:r>
              <a:rPr i="1" lang="en-US"/>
              <a:t>anyone you know</a:t>
            </a:r>
            <a:r>
              <a:rPr lang="en-US"/>
              <a:t>. Let’s explore </a:t>
            </a:r>
            <a:r>
              <a:rPr i="1" lang="en-US"/>
              <a:t>together</a:t>
            </a:r>
            <a:r>
              <a:rPr lang="en-US"/>
              <a:t> and build community.</a:t>
            </a:r>
            <a:endParaRPr/>
          </a:p>
          <a:p>
            <a:pPr indent="0" lvl="0" marL="0" rtl="0" algn="l">
              <a:lnSpc>
                <a:spcPct val="100000"/>
              </a:lnSpc>
              <a:spcBef>
                <a:spcPts val="0"/>
              </a:spcBef>
              <a:spcAft>
                <a:spcPts val="0"/>
              </a:spcAft>
              <a:buSzPts val="1400"/>
              <a:buNone/>
            </a:pPr>
            <a:r>
              <a:rPr lang="en-US"/>
              <a:t>3. concrete: there will be things to </a:t>
            </a:r>
            <a:r>
              <a:rPr i="1" lang="en-US"/>
              <a:t>try out</a:t>
            </a:r>
            <a:r>
              <a:rPr lang="en-US"/>
              <a: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We suggest you put the “direct ask” last so that they first hear the ‘why’ and ‘what’, which then warms them up to your ask.”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72" name="Google Shape;272;g27c1d67c741_3_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2ae5ea1bf2d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g2ae5ea1bf2d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“To recap, we will summarize the training with exercise called, “</a:t>
            </a:r>
            <a:r>
              <a:rPr i="1" lang="en-US"/>
              <a:t>This, Not That”</a:t>
            </a:r>
            <a:r>
              <a:rPr lang="en-US"/>
              <a:t> </a:t>
            </a:r>
            <a:endParaRPr/>
          </a:p>
          <a:p>
            <a:pPr indent="0" lvl="0" marL="0" rtl="0" algn="l">
              <a:lnSpc>
                <a:spcPct val="100000"/>
              </a:lnSpc>
              <a:spcBef>
                <a:spcPts val="0"/>
              </a:spcBef>
              <a:spcAft>
                <a:spcPts val="0"/>
              </a:spcAft>
              <a:buSzPts val="1400"/>
              <a:buNone/>
            </a:pPr>
            <a:r>
              <a:rPr lang="en-US"/>
              <a:t>This is a little silly. We will read each one. Lift your left hand for a grey box, then lift your right hand for the colored one. </a:t>
            </a:r>
            <a:endParaRPr/>
          </a:p>
          <a:p>
            <a:pPr indent="0" lvl="0" marL="0" rtl="0" algn="l">
              <a:lnSpc>
                <a:spcPct val="100000"/>
              </a:lnSpc>
              <a:spcBef>
                <a:spcPts val="0"/>
              </a:spcBef>
              <a:spcAft>
                <a:spcPts val="0"/>
              </a:spcAft>
              <a:buSzPts val="1400"/>
              <a:buNone/>
            </a:pPr>
            <a:r>
              <a:rPr lang="en-US"/>
              <a:t>Ready, together. </a:t>
            </a:r>
            <a:endParaRPr/>
          </a:p>
          <a:p>
            <a:pPr indent="-317500" lvl="0" marL="457200" rtl="0" algn="l">
              <a:lnSpc>
                <a:spcPct val="100000"/>
              </a:lnSpc>
              <a:spcBef>
                <a:spcPts val="0"/>
              </a:spcBef>
              <a:spcAft>
                <a:spcPts val="0"/>
              </a:spcAft>
              <a:buSzPts val="1400"/>
              <a:buChar char="●"/>
            </a:pPr>
            <a:r>
              <a:rPr lang="en-US"/>
              <a:t>Instead of </a:t>
            </a:r>
            <a:r>
              <a:rPr b="1" lang="en-US"/>
              <a:t>awkward</a:t>
            </a:r>
            <a:r>
              <a:rPr lang="en-US"/>
              <a:t> (lift left hand)...(click) we are </a:t>
            </a:r>
            <a:r>
              <a:rPr b="1" lang="en-US"/>
              <a:t>personal</a:t>
            </a:r>
            <a:r>
              <a:rPr lang="en-US"/>
              <a:t> (lift right hand).</a:t>
            </a:r>
            <a:endParaRPr/>
          </a:p>
          <a:p>
            <a:pPr indent="-317500" lvl="0" marL="457200" rtl="0" algn="l">
              <a:lnSpc>
                <a:spcPct val="100000"/>
              </a:lnSpc>
              <a:spcBef>
                <a:spcPts val="0"/>
              </a:spcBef>
              <a:spcAft>
                <a:spcPts val="0"/>
              </a:spcAft>
              <a:buSzPts val="1400"/>
              <a:buChar char="●"/>
            </a:pPr>
            <a:r>
              <a:rPr lang="en-US"/>
              <a:t>Instead of </a:t>
            </a:r>
            <a:r>
              <a:rPr b="1" lang="en-US"/>
              <a:t>churchy</a:t>
            </a:r>
            <a:r>
              <a:rPr lang="en-US"/>
              <a:t> (lift left hand)...(click) we are </a:t>
            </a:r>
            <a:r>
              <a:rPr b="1" lang="en-US"/>
              <a:t>relevant</a:t>
            </a:r>
            <a:r>
              <a:rPr lang="en-US"/>
              <a:t> (lift right hand).</a:t>
            </a:r>
            <a:endParaRPr/>
          </a:p>
          <a:p>
            <a:pPr indent="-317500" lvl="0" marL="457200" rtl="0" algn="l">
              <a:lnSpc>
                <a:spcPct val="100000"/>
              </a:lnSpc>
              <a:spcBef>
                <a:spcPts val="0"/>
              </a:spcBef>
              <a:spcAft>
                <a:spcPts val="0"/>
              </a:spcAft>
              <a:buSzPts val="1400"/>
              <a:buChar char="●"/>
            </a:pPr>
            <a:r>
              <a:rPr lang="en-US"/>
              <a:t>Instead of </a:t>
            </a:r>
            <a:r>
              <a:rPr b="1" lang="en-US"/>
              <a:t>vague</a:t>
            </a:r>
            <a:r>
              <a:rPr lang="en-US"/>
              <a:t> (lift left hand)...(click) we are </a:t>
            </a:r>
            <a:r>
              <a:rPr b="1" lang="en-US"/>
              <a:t>practical</a:t>
            </a:r>
            <a:r>
              <a:rPr lang="en-US"/>
              <a:t> (lift right hand).”</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 </a:t>
            </a:r>
            <a:endParaRPr/>
          </a:p>
          <a:p>
            <a:pPr indent="0" lvl="0" marL="0" rtl="0" algn="l">
              <a:lnSpc>
                <a:spcPct val="100000"/>
              </a:lnSpc>
              <a:spcBef>
                <a:spcPts val="0"/>
              </a:spcBef>
              <a:spcAft>
                <a:spcPts val="0"/>
              </a:spcAft>
              <a:buSzPts val="1400"/>
              <a:buNone/>
            </a:pPr>
            <a:r>
              <a:t/>
            </a:r>
            <a:endParaRPr/>
          </a:p>
        </p:txBody>
      </p:sp>
      <p:sp>
        <p:nvSpPr>
          <p:cNvPr id="281" name="Google Shape;281;g2ae5ea1bf2d_0_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7c1d67c741_2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g27c1d67c741_2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“Those were general examples. Get out your worksheet. Make it sound like you. One sentence about why YOU personally love YOUR COMMUNITY. Then add a sentence about why you think it could be relevant to THEM. Finally, make the details very practical, so that they know what you are asking them to do. I will float around the room as we work on this. Have fun with this exercise! Do NOT try to do this perfectly.”</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u="sng"/>
              <a:t>TIP FOR THE TRAINER</a:t>
            </a:r>
            <a:r>
              <a:rPr lang="en-US"/>
              <a:t>:</a:t>
            </a:r>
            <a:endParaRPr/>
          </a:p>
          <a:p>
            <a:pPr indent="0" lvl="0" marL="0" rtl="0" algn="l">
              <a:lnSpc>
                <a:spcPct val="100000"/>
              </a:lnSpc>
              <a:spcBef>
                <a:spcPts val="0"/>
              </a:spcBef>
              <a:spcAft>
                <a:spcPts val="0"/>
              </a:spcAft>
              <a:buSzPts val="1400"/>
              <a:buNone/>
            </a:pPr>
            <a:r>
              <a:rPr lang="en-US"/>
              <a:t>Give them about 5 minutes personal time. Then have them share with their neighbor. We suggest you ask for a few volunteers to read theirs in front of the whole group. Please applaud after each presentation, in order to create a fun and celebratory vibe.  </a:t>
            </a:r>
            <a:endParaRPr/>
          </a:p>
        </p:txBody>
      </p:sp>
      <p:sp>
        <p:nvSpPr>
          <p:cNvPr id="302" name="Google Shape;302;g27c1d67c741_2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9ff1f2c4b1_0_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g29ff1f2c4b1_0_3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At the beginning of this training, we identified four common barriers to offering compelling invitations. Let’s revisit each one (read them one at a time, and address them in order, below.)</a:t>
            </a:r>
            <a:endParaRPr/>
          </a:p>
          <a:p>
            <a:pPr indent="-304800" lvl="0" marL="457200" rtl="0" algn="l">
              <a:lnSpc>
                <a:spcPct val="100000"/>
              </a:lnSpc>
              <a:spcBef>
                <a:spcPts val="0"/>
              </a:spcBef>
              <a:spcAft>
                <a:spcPts val="0"/>
              </a:spcAft>
              <a:buSzPts val="1200"/>
              <a:buFont typeface="Calibri"/>
              <a:buAutoNum type="arabicPeriod"/>
            </a:pPr>
            <a:r>
              <a:rPr lang="en-US"/>
              <a:t>By offering a personal and concrete invitation, we are not being manipulative. We are being helpful. We are sharing our joy. </a:t>
            </a:r>
            <a:endParaRPr/>
          </a:p>
          <a:p>
            <a:pPr indent="-304800" lvl="0" marL="457200" rtl="0" algn="l">
              <a:lnSpc>
                <a:spcPct val="100000"/>
              </a:lnSpc>
              <a:spcBef>
                <a:spcPts val="0"/>
              </a:spcBef>
              <a:spcAft>
                <a:spcPts val="0"/>
              </a:spcAft>
              <a:buSzPts val="1200"/>
              <a:buFont typeface="Calibri"/>
              <a:buAutoNum type="arabicPeriod"/>
            </a:pPr>
            <a:r>
              <a:rPr lang="en-US"/>
              <a:t>Once you have crafted a good invitation that is ready to go, you will be ready to step into the next moment. Your openness to God-moments will grow.</a:t>
            </a:r>
            <a:endParaRPr/>
          </a:p>
          <a:p>
            <a:pPr indent="-304800" lvl="0" marL="457200" rtl="0" algn="l">
              <a:lnSpc>
                <a:spcPct val="100000"/>
              </a:lnSpc>
              <a:spcBef>
                <a:spcPts val="0"/>
              </a:spcBef>
              <a:spcAft>
                <a:spcPts val="0"/>
              </a:spcAft>
              <a:buSzPts val="1200"/>
              <a:buFont typeface="Calibri"/>
              <a:buAutoNum type="arabicPeriod"/>
            </a:pPr>
            <a:r>
              <a:rPr lang="en-US"/>
              <a:t>You just practiced! Keep practicing with a friend. If you make a mistake, just apologize and try again. </a:t>
            </a:r>
            <a:endParaRPr/>
          </a:p>
          <a:p>
            <a:pPr indent="-304800" lvl="0" marL="457200" rtl="0" algn="l">
              <a:lnSpc>
                <a:spcPct val="100000"/>
              </a:lnSpc>
              <a:spcBef>
                <a:spcPts val="0"/>
              </a:spcBef>
              <a:spcAft>
                <a:spcPts val="0"/>
              </a:spcAft>
              <a:buSzPts val="1200"/>
              <a:buFont typeface="Calibri"/>
              <a:buAutoNum type="arabicPeriod"/>
            </a:pPr>
            <a:r>
              <a:rPr lang="en-US"/>
              <a:t>Keep praying for non-Christians around you, and ask God to show you whom to invite. Trust God to lead you, and it is okay if they don’t yet say yes the first time. Sometimes people need various invitations to say yes. </a:t>
            </a:r>
            <a:endParaRPr/>
          </a:p>
          <a:p>
            <a:pPr indent="0" lvl="0" marL="0" rtl="0" algn="l">
              <a:lnSpc>
                <a:spcPct val="100000"/>
              </a:lnSpc>
              <a:spcBef>
                <a:spcPts val="0"/>
              </a:spcBef>
              <a:spcAft>
                <a:spcPts val="0"/>
              </a:spcAft>
              <a:buSzPts val="1400"/>
              <a:buNone/>
            </a:pPr>
            <a:r>
              <a:rPr lang="en-US"/>
              <a:t>  </a:t>
            </a:r>
            <a:endParaRPr/>
          </a:p>
          <a:p>
            <a:pPr indent="0" lvl="0" marL="0" rtl="0" algn="l">
              <a:lnSpc>
                <a:spcPct val="115000"/>
              </a:lnSpc>
              <a:spcBef>
                <a:spcPts val="0"/>
              </a:spcBef>
              <a:spcAft>
                <a:spcPts val="0"/>
              </a:spcAft>
              <a:buClr>
                <a:schemeClr val="dk1"/>
              </a:buClr>
              <a:buSzPts val="1100"/>
              <a:buFont typeface="Arial"/>
              <a:buNone/>
            </a:pPr>
            <a:r>
              <a:rPr lang="en-US" u="sng">
                <a:solidFill>
                  <a:srgbClr val="313537"/>
                </a:solidFill>
              </a:rPr>
              <a:t>TIP FOR TRAINER</a:t>
            </a:r>
            <a:endParaRPr u="sng">
              <a:solidFill>
                <a:srgbClr val="313537"/>
              </a:solidFill>
            </a:endParaRPr>
          </a:p>
          <a:p>
            <a:pPr indent="0" lvl="0" marL="0" rtl="0" algn="l">
              <a:lnSpc>
                <a:spcPct val="115000"/>
              </a:lnSpc>
              <a:spcBef>
                <a:spcPts val="0"/>
              </a:spcBef>
              <a:spcAft>
                <a:spcPts val="0"/>
              </a:spcAft>
              <a:buClr>
                <a:schemeClr val="dk1"/>
              </a:buClr>
              <a:buSzPts val="1100"/>
              <a:buFont typeface="Arial"/>
              <a:buNone/>
            </a:pPr>
            <a:r>
              <a:rPr lang="en-US">
                <a:solidFill>
                  <a:srgbClr val="313537"/>
                </a:solidFill>
              </a:rPr>
              <a:t>You might wish to lead a moment of listening prayer or healing prayer on this slide. </a:t>
            </a:r>
            <a:endParaRPr>
              <a:solidFill>
                <a:srgbClr val="313537"/>
              </a:solidFill>
            </a:endParaRPr>
          </a:p>
          <a:p>
            <a:pPr indent="0" lvl="0" marL="0" rtl="0" algn="l">
              <a:lnSpc>
                <a:spcPct val="115000"/>
              </a:lnSpc>
              <a:spcBef>
                <a:spcPts val="0"/>
              </a:spcBef>
              <a:spcAft>
                <a:spcPts val="0"/>
              </a:spcAft>
              <a:buClr>
                <a:schemeClr val="dk1"/>
              </a:buClr>
              <a:buSzPts val="1100"/>
              <a:buFont typeface="Arial"/>
              <a:buNone/>
            </a:pPr>
            <a:r>
              <a:t/>
            </a:r>
            <a:endParaRPr>
              <a:solidFill>
                <a:srgbClr val="313537"/>
              </a:solidFill>
            </a:endParaRPr>
          </a:p>
          <a:p>
            <a:pPr indent="0" lvl="0" marL="0" rtl="0" algn="l">
              <a:lnSpc>
                <a:spcPct val="100000"/>
              </a:lnSpc>
              <a:spcBef>
                <a:spcPts val="0"/>
              </a:spcBef>
              <a:spcAft>
                <a:spcPts val="0"/>
              </a:spcAft>
              <a:buClr>
                <a:schemeClr val="dk1"/>
              </a:buClr>
              <a:buSzPts val="1400"/>
              <a:buFont typeface="Arial"/>
              <a:buNone/>
            </a:pPr>
            <a:r>
              <a:rPr lang="en-US"/>
              <a:t>Here’s a prayer to pray over the students:</a:t>
            </a:r>
            <a:br>
              <a:rPr lang="en-US"/>
            </a:br>
            <a:br>
              <a:rPr lang="en-US"/>
            </a:br>
            <a:r>
              <a:rPr lang="en-US"/>
              <a:t>Jesus, we thank you for your kindness and your mercy to us as we offer our vulnerabilities to you. We thank you that when we watch you, listen to you, and do as you do, we begin to step into the life that we were made for. Will you hold our fears, and our anxieties? Will you be good over our doubts, and self-esteem? Will you send the Holy Spirit to help us be brave, and courageous; to love our friends and family and neighbors deeply and without consideration for ourselves? We know we were made for more, we desperately want to trust you, but we don’t always know how. Show us the way. Teach us how to trust. Bless our effort. We pray this in your name. Amen. </a:t>
            </a:r>
            <a:endParaRPr>
              <a:solidFill>
                <a:srgbClr val="313537"/>
              </a:solidFill>
            </a:endParaRPr>
          </a:p>
          <a:p>
            <a:pPr indent="0" lvl="0" marL="0" rtl="0" algn="l">
              <a:lnSpc>
                <a:spcPct val="100000"/>
              </a:lnSpc>
              <a:spcBef>
                <a:spcPts val="0"/>
              </a:spcBef>
              <a:spcAft>
                <a:spcPts val="0"/>
              </a:spcAft>
              <a:buClr>
                <a:schemeClr val="dk1"/>
              </a:buClr>
              <a:buSzPts val="1400"/>
              <a:buFont typeface="Arial"/>
              <a:buNone/>
            </a:pPr>
            <a:r>
              <a:t/>
            </a:r>
            <a:endParaRPr>
              <a:solidFill>
                <a:srgbClr val="313537"/>
              </a:solidFill>
            </a:endParaRPr>
          </a:p>
          <a:p>
            <a:pPr indent="0" lvl="0" marL="0" rtl="0" algn="l">
              <a:lnSpc>
                <a:spcPct val="100000"/>
              </a:lnSpc>
              <a:spcBef>
                <a:spcPts val="0"/>
              </a:spcBef>
              <a:spcAft>
                <a:spcPts val="0"/>
              </a:spcAft>
              <a:buClr>
                <a:schemeClr val="dk1"/>
              </a:buClr>
              <a:buSzPts val="1100"/>
              <a:buFont typeface="Arial"/>
              <a:buNone/>
            </a:pPr>
            <a:r>
              <a:t/>
            </a:r>
            <a:endParaRPr>
              <a:solidFill>
                <a:srgbClr val="313537"/>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3143686f22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33143686f22_0_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One final word of encouragement.  Evangelism </a:t>
            </a:r>
            <a:r>
              <a:rPr lang="en-US"/>
              <a:t>is</a:t>
            </a:r>
            <a:r>
              <a:rPr b="0" i="0" lang="en-US" sz="1200" u="none" cap="none" strike="noStrike">
                <a:solidFill>
                  <a:schemeClr val="dk1"/>
                </a:solidFill>
                <a:latin typeface="Calibri"/>
                <a:ea typeface="Calibri"/>
                <a:cs typeface="Calibri"/>
                <a:sym typeface="Calibri"/>
              </a:rPr>
              <a:t> not like high diving.  In high diving, you have to triple twist, flip, hit the water perfectly, no splash. You </a:t>
            </a:r>
            <a:r>
              <a:rPr lang="en-US"/>
              <a:t>strive </a:t>
            </a:r>
            <a:r>
              <a:rPr b="0" i="0" lang="en-US" sz="1200" u="none" cap="none" strike="noStrike">
                <a:solidFill>
                  <a:schemeClr val="dk1"/>
                </a:solidFill>
                <a:latin typeface="Calibri"/>
                <a:ea typeface="Calibri"/>
                <a:cs typeface="Calibri"/>
                <a:sym typeface="Calibri"/>
              </a:rPr>
              <a:t>to be perfect. Evangelism is not like that. Evangelism is like baseball. You get up to the plate, you swing and miss, you strike out. Bummer. You get up to the plate a second time, you swing and miss, you strike out. Bummer, two in a row. You get up to the plate third time, you get a single. What’s your batting average that day? Two strike-outs and one single is a .333 batting average, which is All-Star level. Evangelism is like baseball. Get up to the plate, try some stuff, make some mistakes, get a single. Please teach your students </a:t>
            </a:r>
            <a:r>
              <a:rPr lang="en-US"/>
              <a:t>t</a:t>
            </a:r>
            <a:r>
              <a:rPr b="0" i="0" lang="en-US" sz="1200" u="none" cap="none" strike="noStrike">
                <a:solidFill>
                  <a:schemeClr val="dk1"/>
                </a:solidFill>
                <a:latin typeface="Calibri"/>
                <a:ea typeface="Calibri"/>
                <a:cs typeface="Calibri"/>
                <a:sym typeface="Calibri"/>
              </a:rPr>
              <a:t>o have fun </a:t>
            </a:r>
            <a:r>
              <a:rPr lang="en-US"/>
              <a:t>with invitations. Don’t try </a:t>
            </a:r>
            <a:r>
              <a:rPr b="0" i="0" lang="en-US" sz="1200" u="none" cap="none" strike="noStrike">
                <a:solidFill>
                  <a:schemeClr val="dk1"/>
                </a:solidFill>
                <a:latin typeface="Calibri"/>
                <a:ea typeface="Calibri"/>
                <a:cs typeface="Calibri"/>
                <a:sym typeface="Calibri"/>
              </a:rPr>
              <a:t>for the perfect pitch. It doesn</a:t>
            </a:r>
            <a:r>
              <a:rPr lang="en-US"/>
              <a:t>’t exist.</a:t>
            </a:r>
            <a:r>
              <a:rPr b="0" i="0" lang="en-US" sz="1200" u="none" cap="none" strike="noStrike">
                <a:solidFill>
                  <a:schemeClr val="dk1"/>
                </a:solidFill>
                <a:latin typeface="Calibri"/>
                <a:ea typeface="Calibri"/>
                <a:cs typeface="Calibri"/>
                <a:sym typeface="Calibri"/>
              </a:rPr>
              <a:t> Let’s just exhale and let’s help people be faithful witnesses.  </a:t>
            </a:r>
            <a:endParaRPr/>
          </a:p>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Let’s close in listening prayer. </a:t>
            </a:r>
            <a:r>
              <a:rPr b="0" i="1" lang="en-US" sz="1200" u="none" cap="none" strike="noStrike">
                <a:solidFill>
                  <a:schemeClr val="dk1"/>
                </a:solidFill>
                <a:latin typeface="Calibri"/>
                <a:ea typeface="Calibri"/>
                <a:cs typeface="Calibri"/>
                <a:sym typeface="Calibri"/>
              </a:rPr>
              <a:t>God, what do you want to say to me today from this?</a:t>
            </a:r>
            <a:r>
              <a:rPr b="0" i="0" lang="en-US" sz="1200" u="none" cap="none" strike="noStrike">
                <a:solidFill>
                  <a:schemeClr val="dk1"/>
                </a:solidFill>
                <a:latin typeface="Calibri"/>
                <a:ea typeface="Calibri"/>
                <a:cs typeface="Calibri"/>
                <a:sym typeface="Calibri"/>
              </a:rPr>
              <a:t>  (Pause)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SzPts val="1400"/>
              <a:buNone/>
            </a:pPr>
            <a:r>
              <a:rPr lang="en-US"/>
              <a:t>TURN TO YOUR NEIGHBOR: What was your favorite part of today? </a:t>
            </a:r>
            <a:endParaRPr/>
          </a:p>
        </p:txBody>
      </p:sp>
      <p:sp>
        <p:nvSpPr>
          <p:cNvPr id="333" name="Google Shape;333;g33143686f22_0_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3143686f22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33143686f22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US"/>
              <a:t>Let’s pray for your friends and acquaintances. God is at work somewhere in your networks. Let’s pray for an adventuresome attitude, for eyes of faith and hearts of love. As we take small steps of faith and make invitations, God will show up and surprise us!</a:t>
            </a:r>
            <a:endParaRPr/>
          </a:p>
        </p:txBody>
      </p:sp>
      <p:sp>
        <p:nvSpPr>
          <p:cNvPr id="343" name="Google Shape;343;g33143686f22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2b04c18084c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g2b04c18084c_0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0" name="Google Shape;350;g2b04c18084c_0_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f929d7d522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g1f929d7d522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200">
                <a:solidFill>
                  <a:srgbClr val="313537"/>
                </a:solidFill>
              </a:rPr>
              <a:t>“</a:t>
            </a:r>
            <a:r>
              <a:rPr lang="en-US">
                <a:solidFill>
                  <a:srgbClr val="313537"/>
                </a:solidFill>
              </a:rPr>
              <a:t>Welcome to </a:t>
            </a:r>
            <a:r>
              <a:rPr lang="en-US" sz="1200">
                <a:solidFill>
                  <a:srgbClr val="313537"/>
                </a:solidFill>
              </a:rPr>
              <a:t>our series on </a:t>
            </a:r>
            <a:r>
              <a:rPr lang="en-US">
                <a:solidFill>
                  <a:srgbClr val="313537"/>
                </a:solidFill>
              </a:rPr>
              <a:t>Relational</a:t>
            </a:r>
            <a:r>
              <a:rPr lang="en-US" sz="1200">
                <a:solidFill>
                  <a:srgbClr val="313537"/>
                </a:solidFill>
              </a:rPr>
              <a:t> Evangelism. What has been your favorite part </a:t>
            </a:r>
            <a:r>
              <a:rPr lang="en-US">
                <a:solidFill>
                  <a:srgbClr val="313537"/>
                </a:solidFill>
              </a:rPr>
              <a:t>thus</a:t>
            </a:r>
            <a:r>
              <a:rPr lang="en-US" sz="1200">
                <a:solidFill>
                  <a:srgbClr val="313537"/>
                </a:solidFill>
              </a:rPr>
              <a:t> far? What has been memorable or helpful?” </a:t>
            </a:r>
            <a:endParaRPr sz="1200">
              <a:solidFill>
                <a:srgbClr val="313537"/>
              </a:solidFill>
            </a:endParaRPr>
          </a:p>
          <a:p>
            <a:pPr indent="0" lvl="0" marL="0" rtl="0" algn="l">
              <a:lnSpc>
                <a:spcPct val="115000"/>
              </a:lnSpc>
              <a:spcBef>
                <a:spcPts val="0"/>
              </a:spcBef>
              <a:spcAft>
                <a:spcPts val="0"/>
              </a:spcAft>
              <a:buClr>
                <a:schemeClr val="dk1"/>
              </a:buClr>
              <a:buSzPts val="1100"/>
              <a:buFont typeface="Arial"/>
              <a:buNone/>
            </a:pPr>
            <a:r>
              <a:t/>
            </a:r>
            <a:endParaRPr>
              <a:solidFill>
                <a:srgbClr val="313537"/>
              </a:solidFill>
            </a:endParaRPr>
          </a:p>
          <a:p>
            <a:pPr indent="0" lvl="0" marL="0" rtl="0" algn="l">
              <a:lnSpc>
                <a:spcPct val="115000"/>
              </a:lnSpc>
              <a:spcBef>
                <a:spcPts val="0"/>
              </a:spcBef>
              <a:spcAft>
                <a:spcPts val="0"/>
              </a:spcAft>
              <a:buClr>
                <a:schemeClr val="dk1"/>
              </a:buClr>
              <a:buSzPts val="1100"/>
              <a:buFont typeface="Arial"/>
              <a:buNone/>
            </a:pPr>
            <a:r>
              <a:rPr lang="en-US">
                <a:solidFill>
                  <a:srgbClr val="313537"/>
                </a:solidFill>
              </a:rPr>
              <a:t>“The point of this training is this woman with the yellow blazer. She joined us for our pizza party. (click) But she doesn’t know what’s going on. SHE FEELS LOST. Today, we will learn how to offer her invitations that might change her life.” </a:t>
            </a:r>
            <a:endParaRPr>
              <a:solidFill>
                <a:srgbClr val="313537"/>
              </a:solidFill>
            </a:endParaRPr>
          </a:p>
          <a:p>
            <a:pPr indent="0" lvl="0" marL="0" rtl="0" algn="l">
              <a:lnSpc>
                <a:spcPct val="115000"/>
              </a:lnSpc>
              <a:spcBef>
                <a:spcPts val="0"/>
              </a:spcBef>
              <a:spcAft>
                <a:spcPts val="0"/>
              </a:spcAft>
              <a:buClr>
                <a:schemeClr val="dk1"/>
              </a:buClr>
              <a:buSzPts val="1100"/>
              <a:buFont typeface="Arial"/>
              <a:buNone/>
            </a:pPr>
            <a:r>
              <a:t/>
            </a:r>
            <a:endParaRPr>
              <a:solidFill>
                <a:srgbClr val="313537"/>
              </a:solidFill>
            </a:endParaRPr>
          </a:p>
          <a:p>
            <a:pPr indent="0" lvl="0" marL="0" rtl="0" algn="l">
              <a:lnSpc>
                <a:spcPct val="115000"/>
              </a:lnSpc>
              <a:spcBef>
                <a:spcPts val="0"/>
              </a:spcBef>
              <a:spcAft>
                <a:spcPts val="0"/>
              </a:spcAft>
              <a:buClr>
                <a:schemeClr val="dk1"/>
              </a:buClr>
              <a:buSzPts val="1100"/>
              <a:buFont typeface="Arial"/>
              <a:buNone/>
            </a:pPr>
            <a:r>
              <a:rPr lang="en-US" u="sng">
                <a:solidFill>
                  <a:srgbClr val="313537"/>
                </a:solidFill>
              </a:rPr>
              <a:t>TIPS FOR THE TRAINER</a:t>
            </a:r>
            <a:endParaRPr sz="1200" u="sng">
              <a:solidFill>
                <a:srgbClr val="313537"/>
              </a:solidFill>
            </a:endParaRPr>
          </a:p>
          <a:p>
            <a:pPr indent="0" lvl="0" marL="0" rtl="0" algn="l">
              <a:lnSpc>
                <a:spcPct val="115000"/>
              </a:lnSpc>
              <a:spcBef>
                <a:spcPts val="0"/>
              </a:spcBef>
              <a:spcAft>
                <a:spcPts val="0"/>
              </a:spcAft>
              <a:buClr>
                <a:schemeClr val="dk1"/>
              </a:buClr>
              <a:buSzPts val="1100"/>
              <a:buFont typeface="Arial"/>
              <a:buNone/>
            </a:pPr>
            <a:r>
              <a:rPr lang="en-US">
                <a:solidFill>
                  <a:srgbClr val="313537"/>
                </a:solidFill>
              </a:rPr>
              <a:t>The point of this training series is to help equip STUDENTS to grow as faithful witnesses and better friends to non-Christians. When STUDENTS tell you stories about how they took risks and have been growing as Jesus’ witnesses, please celebrate each baby step.  </a:t>
            </a:r>
            <a:endParaRPr>
              <a:solidFill>
                <a:srgbClr val="313537"/>
              </a:solidFill>
            </a:endParaRPr>
          </a:p>
          <a:p>
            <a:pPr indent="0" lvl="0" marL="0" rtl="0" algn="l">
              <a:lnSpc>
                <a:spcPct val="115000"/>
              </a:lnSpc>
              <a:spcBef>
                <a:spcPts val="0"/>
              </a:spcBef>
              <a:spcAft>
                <a:spcPts val="0"/>
              </a:spcAft>
              <a:buClr>
                <a:schemeClr val="dk1"/>
              </a:buClr>
              <a:buSzPts val="1100"/>
              <a:buFont typeface="Arial"/>
              <a:buNone/>
            </a:pPr>
            <a:r>
              <a:t/>
            </a:r>
            <a:endParaRPr>
              <a:solidFill>
                <a:srgbClr val="313537"/>
              </a:solidFill>
            </a:endParaRPr>
          </a:p>
          <a:p>
            <a:pPr indent="0" lvl="0" marL="0" rtl="0" algn="l">
              <a:lnSpc>
                <a:spcPct val="115000"/>
              </a:lnSpc>
              <a:spcBef>
                <a:spcPts val="0"/>
              </a:spcBef>
              <a:spcAft>
                <a:spcPts val="0"/>
              </a:spcAft>
              <a:buClr>
                <a:schemeClr val="dk1"/>
              </a:buClr>
              <a:buSzPts val="1100"/>
              <a:buFont typeface="Arial"/>
              <a:buNone/>
            </a:pPr>
            <a:r>
              <a:rPr lang="en-US">
                <a:solidFill>
                  <a:srgbClr val="313537"/>
                </a:solidFill>
              </a:rPr>
              <a:t>Also, be prepared to tell a 1 minute personal story about how you have grown through this process of training on relational evangelism. </a:t>
            </a:r>
            <a:endParaRPr>
              <a:solidFill>
                <a:srgbClr val="313537"/>
              </a:solidFill>
            </a:endParaRPr>
          </a:p>
          <a:p>
            <a:pPr indent="0" lvl="0" marL="0" rtl="0" algn="l">
              <a:lnSpc>
                <a:spcPct val="115000"/>
              </a:lnSpc>
              <a:spcBef>
                <a:spcPts val="0"/>
              </a:spcBef>
              <a:spcAft>
                <a:spcPts val="0"/>
              </a:spcAft>
              <a:buClr>
                <a:schemeClr val="dk1"/>
              </a:buClr>
              <a:buSzPts val="1100"/>
              <a:buFont typeface="Arial"/>
              <a:buNone/>
            </a:pPr>
            <a:r>
              <a:t/>
            </a:r>
            <a:endParaRPr>
              <a:solidFill>
                <a:srgbClr val="313537"/>
              </a:solidFill>
            </a:endParaRPr>
          </a:p>
          <a:p>
            <a:pPr indent="0" lvl="0" marL="0" rtl="0" algn="l">
              <a:lnSpc>
                <a:spcPct val="115000"/>
              </a:lnSpc>
              <a:spcBef>
                <a:spcPts val="0"/>
              </a:spcBef>
              <a:spcAft>
                <a:spcPts val="0"/>
              </a:spcAft>
              <a:buClr>
                <a:schemeClr val="dk1"/>
              </a:buClr>
              <a:buSzPts val="1100"/>
              <a:buFont typeface="Arial"/>
              <a:buNone/>
            </a:pPr>
            <a:r>
              <a:rPr lang="en-US">
                <a:solidFill>
                  <a:srgbClr val="313537"/>
                </a:solidFill>
              </a:rPr>
              <a:t>If this is your first training, please skip the entire first line. </a:t>
            </a:r>
            <a:endParaRPr>
              <a:solidFill>
                <a:srgbClr val="313537"/>
              </a:solidFill>
            </a:endParaRPr>
          </a:p>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1f929d7d522_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1f929d7d522_0_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“In another Training, we learned about the 5 Thresholds, which are the 5 steps most people wander through on their way toward faith in Jesus. Trust, Curious, Open, Seeking, Following. (click) But very few people journey through the 5 Thresholds without any help from others. They often get stuck. We have the honor of joining Jesus in offering compelling invitations which God will use to help them take next steps!” </a:t>
            </a:r>
            <a:endParaRPr/>
          </a:p>
          <a:p>
            <a:pPr indent="0" lvl="0" marL="0" rtl="0" algn="l">
              <a:lnSpc>
                <a:spcPct val="100000"/>
              </a:lnSpc>
              <a:spcBef>
                <a:spcPts val="0"/>
              </a:spcBef>
              <a:spcAft>
                <a:spcPts val="0"/>
              </a:spcAft>
              <a:buClr>
                <a:schemeClr val="dk1"/>
              </a:buClr>
              <a:buSzPts val="1100"/>
              <a:buFont typeface="Arial"/>
              <a:buNone/>
            </a:pPr>
            <a:br>
              <a:rPr lang="en-US"/>
            </a:br>
            <a:r>
              <a:rPr lang="en-US"/>
              <a:t>“Sadly, they’re not the only ones who get stuck. We get stuck </a:t>
            </a:r>
            <a:r>
              <a:rPr lang="en-US">
                <a:extLst>
                  <a:ext uri="http://customooxmlschemas.google.com/">
                    <go:slidesCustomData xmlns:go="http://customooxmlschemas.google.com/" textRoundtripDataId="0"/>
                  </a:ext>
                </a:extLst>
              </a:rPr>
              <a:t>too</a:t>
            </a:r>
            <a:r>
              <a:rPr lang="en-US"/>
              <a:t>.” (click)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1f929d7d522_0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g1f929d7d522_0_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“There are various barriers we face as we try to offer loving invitations.” (Click five times. Read each sentence as they fly in.) </a:t>
            </a:r>
            <a:endParaRPr/>
          </a:p>
          <a:p>
            <a:pPr indent="0" lvl="0" marL="0" rtl="0" algn="l">
              <a:lnSpc>
                <a:spcPct val="100000"/>
              </a:lnSpc>
              <a:spcBef>
                <a:spcPts val="0"/>
              </a:spcBef>
              <a:spcAft>
                <a:spcPts val="0"/>
              </a:spcAft>
              <a:buSzPts val="1400"/>
              <a:buNone/>
            </a:pPr>
            <a:r>
              <a:rPr lang="en-US"/>
              <a:t> </a:t>
            </a:r>
            <a:endParaRPr/>
          </a:p>
          <a:p>
            <a:pPr indent="0" lvl="0" marL="0" rtl="0" algn="l">
              <a:lnSpc>
                <a:spcPct val="100000"/>
              </a:lnSpc>
              <a:spcBef>
                <a:spcPts val="0"/>
              </a:spcBef>
              <a:spcAft>
                <a:spcPts val="0"/>
              </a:spcAft>
              <a:buSzPts val="1400"/>
              <a:buNone/>
            </a:pPr>
            <a:r>
              <a:rPr lang="en-US"/>
              <a:t>“Ok, now pick </a:t>
            </a:r>
            <a:r>
              <a:rPr lang="en-US" sz="1200"/>
              <a:t>one barrier that </a:t>
            </a:r>
            <a:r>
              <a:rPr lang="en-US"/>
              <a:t>you can relate to.” (Read them again, one at a time.) After reading each one, “Who relates to this one?” (vote by raising a hand)</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“Now, let’s learn from Jesus.”</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Clr>
                <a:schemeClr val="dk1"/>
              </a:buClr>
              <a:buSzPts val="1100"/>
              <a:buFont typeface="Arial"/>
              <a:buNone/>
            </a:pPr>
            <a:r>
              <a:rPr lang="en-US" u="sng">
                <a:solidFill>
                  <a:srgbClr val="313537"/>
                </a:solidFill>
              </a:rPr>
              <a:t>TIPS FOR THE TRAINER</a:t>
            </a:r>
            <a:endParaRPr u="sng">
              <a:solidFill>
                <a:srgbClr val="313537"/>
              </a:solidFill>
            </a:endParaRPr>
          </a:p>
          <a:p>
            <a:pPr indent="0" lvl="0" marL="0" rtl="0" algn="l">
              <a:lnSpc>
                <a:spcPct val="100000"/>
              </a:lnSpc>
              <a:spcBef>
                <a:spcPts val="0"/>
              </a:spcBef>
              <a:spcAft>
                <a:spcPts val="0"/>
              </a:spcAft>
              <a:buClr>
                <a:schemeClr val="dk1"/>
              </a:buClr>
              <a:buSzPts val="1400"/>
              <a:buFont typeface="Arial"/>
              <a:buNone/>
            </a:pPr>
            <a:r>
              <a:rPr lang="en-US"/>
              <a:t>If you have time, a</a:t>
            </a:r>
            <a:r>
              <a:rPr lang="en-US">
                <a:extLst>
                  <a:ext uri="http://customooxmlschemas.google.com/">
                    <go:slidesCustomData xmlns:go="http://customooxmlschemas.google.com/" textRoundtripDataId="4"/>
                  </a:ext>
                </a:extLst>
              </a:rPr>
              <a:t>sk them to discuss these barriers for two minutes with their neighbor. </a:t>
            </a:r>
            <a:r>
              <a:rPr lang="en-US">
                <a:solidFill>
                  <a:srgbClr val="313537"/>
                </a:solidFill>
              </a:rPr>
              <a:t>Also, have a 30 second personal story ready to share about how God used an invitation to change your life. “I remember when Bob invited me to…That had a profound positive impact on me….Thank God for Bob.”</a:t>
            </a:r>
            <a:endParaRPr>
              <a:solidFill>
                <a:srgbClr val="313537"/>
              </a:solidFill>
            </a:endParaRPr>
          </a:p>
          <a:p>
            <a:pPr indent="0" lvl="0" marL="0" rtl="0" algn="l">
              <a:lnSpc>
                <a:spcPct val="100000"/>
              </a:lnSpc>
              <a:spcBef>
                <a:spcPts val="0"/>
              </a:spcBef>
              <a:spcAft>
                <a:spcPts val="0"/>
              </a:spcAft>
              <a:buClr>
                <a:schemeClr val="dk1"/>
              </a:buClr>
              <a:buSzPts val="1400"/>
              <a:buFont typeface="Arial"/>
              <a:buNone/>
            </a:pPr>
            <a:r>
              <a:t/>
            </a:r>
            <a:endParaRPr>
              <a:solidFill>
                <a:srgbClr val="313537"/>
              </a:solidFill>
            </a:endParaRPr>
          </a:p>
          <a:p>
            <a:pPr indent="0" lvl="0" marL="0" rtl="0" algn="l">
              <a:lnSpc>
                <a:spcPct val="100000"/>
              </a:lnSpc>
              <a:spcBef>
                <a:spcPts val="0"/>
              </a:spcBef>
              <a:spcAft>
                <a:spcPts val="0"/>
              </a:spcAft>
              <a:buClr>
                <a:schemeClr val="dk1"/>
              </a:buClr>
              <a:buSzPts val="1100"/>
              <a:buFont typeface="Arial"/>
              <a:buNone/>
            </a:pPr>
            <a:r>
              <a:t/>
            </a:r>
            <a:endParaRPr>
              <a:solidFill>
                <a:srgbClr val="313537"/>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7c1d67c741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g27c1d67c741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“Jesus is an expert at compelling invitations. Here is a great example from John 1. We pick up the story in verse 37.  John the Baptist has just told his disciples that Jesus the is the Lamb of God. (read verse 37)</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Two of John’s disciples are now ready to follow Jesus. Jesus’ response to them is unexpected. (click) (read verse 38)</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Jesus asks what they want. They wonder where he is staying. Instead of telling them the address of the house in which he is staying, he gives them an attractive invitation. (click) (read verse 39)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His first invitation to these soon-to-be disciples </a:t>
            </a:r>
            <a:r>
              <a:rPr lang="en-US">
                <a:extLst>
                  <a:ext uri="http://customooxmlschemas.google.com/">
                    <go:slidesCustomData xmlns:go="http://customooxmlschemas.google.com/" textRoundtripDataId="10"/>
                  </a:ext>
                </a:extLst>
              </a:rPr>
              <a:t>is</a:t>
            </a:r>
            <a:r>
              <a:rPr lang="en-US"/>
              <a:t>: (click once, they will slowly fly in on their own as you speak)</a:t>
            </a:r>
            <a:endParaRPr/>
          </a:p>
          <a:p>
            <a:pPr indent="0" lvl="0" marL="0" rtl="0" algn="l">
              <a:lnSpc>
                <a:spcPct val="100000"/>
              </a:lnSpc>
              <a:spcBef>
                <a:spcPts val="0"/>
              </a:spcBef>
              <a:spcAft>
                <a:spcPts val="0"/>
              </a:spcAft>
              <a:buSzPts val="1400"/>
              <a:buNone/>
            </a:pPr>
            <a:r>
              <a:rPr lang="en-US"/>
              <a:t>1. </a:t>
            </a:r>
            <a:r>
              <a:rPr lang="en-US">
                <a:extLst>
                  <a:ext uri="http://customooxmlschemas.google.com/">
                    <go:slidesCustomData xmlns:go="http://customooxmlschemas.google.com/" textRoundtripDataId="11"/>
                  </a:ext>
                </a:extLst>
              </a:rPr>
              <a:t>relational</a:t>
            </a:r>
            <a:endParaRPr/>
          </a:p>
          <a:p>
            <a:pPr indent="0" lvl="0" marL="0" rtl="0" algn="l">
              <a:lnSpc>
                <a:spcPct val="100000"/>
              </a:lnSpc>
              <a:spcBef>
                <a:spcPts val="0"/>
              </a:spcBef>
              <a:spcAft>
                <a:spcPts val="0"/>
              </a:spcAft>
              <a:buSzPts val="1400"/>
              <a:buNone/>
            </a:pPr>
            <a:r>
              <a:rPr lang="en-US"/>
              <a:t>2. generous</a:t>
            </a:r>
            <a:endParaRPr/>
          </a:p>
          <a:p>
            <a:pPr indent="0" lvl="0" marL="0" rtl="0" algn="l">
              <a:lnSpc>
                <a:spcPct val="100000"/>
              </a:lnSpc>
              <a:spcBef>
                <a:spcPts val="0"/>
              </a:spcBef>
              <a:spcAft>
                <a:spcPts val="0"/>
              </a:spcAft>
              <a:buSzPts val="1400"/>
              <a:buNone/>
            </a:pPr>
            <a:r>
              <a:rPr lang="en-US"/>
              <a:t>3. experiential</a:t>
            </a:r>
            <a:endParaRPr/>
          </a:p>
          <a:p>
            <a:pPr indent="0" lvl="0" marL="0" rtl="0" algn="l">
              <a:lnSpc>
                <a:spcPct val="100000"/>
              </a:lnSpc>
              <a:spcBef>
                <a:spcPts val="0"/>
              </a:spcBef>
              <a:spcAft>
                <a:spcPts val="0"/>
              </a:spcAft>
              <a:buSzPts val="1400"/>
              <a:buNone/>
            </a:pPr>
            <a:r>
              <a:rPr lang="en-US"/>
              <a:t>He invites them into relationship with himself. He is generous with his time. “Spend the day with me.” Jesus wants them to experience first-hand what he is like. ‘Come, see for yourselves.’ This is an invitation to explore. </a:t>
            </a:r>
            <a:endParaRPr/>
          </a:p>
          <a:p>
            <a:pPr indent="0" lvl="0" marL="0" rtl="0" algn="l">
              <a:lnSpc>
                <a:spcPct val="100000"/>
              </a:lnSpc>
              <a:spcBef>
                <a:spcPts val="0"/>
              </a:spcBef>
              <a:spcAft>
                <a:spcPts val="0"/>
              </a:spcAft>
              <a:buClr>
                <a:schemeClr val="dk1"/>
              </a:buClr>
              <a:buSzPts val="1100"/>
              <a:buFont typeface="Arial"/>
              <a:buNone/>
            </a:pPr>
            <a:r>
              <a:rPr lang="en-US"/>
              <a:t>Jesus does not begin by inviting these would-be disciples to his seminary class.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Something beautiful happens next.” </a:t>
            </a:r>
            <a:endParaRPr sz="1000">
              <a:solidFill>
                <a:srgbClr val="434343"/>
              </a:solidFill>
              <a:latin typeface="Avenir"/>
              <a:ea typeface="Avenir"/>
              <a:cs typeface="Avenir"/>
              <a:sym typeface="Avenir"/>
            </a:endParaRPr>
          </a:p>
        </p:txBody>
      </p:sp>
      <p:sp>
        <p:nvSpPr>
          <p:cNvPr id="202" name="Google Shape;202;g27c1d67c741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7c1d67c741_3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27c1d67c741_3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“Four verses later, Jesus invites Philip into relationship with him. (read verse 43)</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US"/>
              <a:t>“It is natural when we have a powerful encounter with Jesus to then tell our friends and invite them to experience the same goodness of God. This is what Philip does. He tells Nathanael about Jesus. (click) (read verses 44-45)</a:t>
            </a:r>
            <a:endParaRPr/>
          </a:p>
          <a:p>
            <a:pPr indent="0" lvl="0" marL="0" rtl="0" algn="l">
              <a:lnSpc>
                <a:spcPct val="100000"/>
              </a:lnSpc>
              <a:spcBef>
                <a:spcPts val="0"/>
              </a:spcBef>
              <a:spcAft>
                <a:spcPts val="0"/>
              </a:spcAft>
              <a:buClr>
                <a:schemeClr val="dk1"/>
              </a:buClr>
              <a:buSzPts val="1100"/>
              <a:buFont typeface="Arial"/>
              <a:buNone/>
            </a:pPr>
            <a:br>
              <a:rPr lang="en-US"/>
            </a:br>
            <a:r>
              <a:rPr lang="en-US"/>
              <a:t>Nathanael is skeptical. (click) (read verse 46) </a:t>
            </a:r>
            <a:endParaRPr/>
          </a:p>
          <a:p>
            <a:pPr indent="0" lvl="0" marL="0" rtl="0" algn="l">
              <a:lnSpc>
                <a:spcPct val="100000"/>
              </a:lnSpc>
              <a:spcBef>
                <a:spcPts val="0"/>
              </a:spcBef>
              <a:spcAft>
                <a:spcPts val="0"/>
              </a:spcAft>
              <a:buClr>
                <a:schemeClr val="dk1"/>
              </a:buClr>
              <a:buSzPts val="1100"/>
              <a:buFont typeface="Arial"/>
              <a:buNone/>
            </a:pPr>
            <a:r>
              <a:rPr lang="en-US"/>
              <a:t>Philip does not respond defensively to this negative comment. Philip does not argue. He does not try to sell Nathaniel on Jesus. Rather, he offers the same type of attractive ‘come and see’ invitation that Jesus offered v. </a:t>
            </a:r>
            <a:r>
              <a:rPr lang="en-US">
                <a:extLst>
                  <a:ext uri="http://customooxmlschemas.google.com/">
                    <go:slidesCustomData xmlns:go="http://customooxmlschemas.google.com/" textRoundtripDataId="14"/>
                  </a:ext>
                </a:extLst>
              </a:rPr>
              <a:t>39</a:t>
            </a:r>
            <a:r>
              <a:rPr lang="en-US"/>
              <a:t>.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US"/>
              <a:t>Philips’ invitation mirrors Jesus’. It is: (click once, they will slowly fly in on their own as you speak)</a:t>
            </a:r>
            <a:endParaRPr/>
          </a:p>
          <a:p>
            <a:pPr indent="-304800" lvl="0" marL="457200" rtl="0" algn="l">
              <a:lnSpc>
                <a:spcPct val="100000"/>
              </a:lnSpc>
              <a:spcBef>
                <a:spcPts val="0"/>
              </a:spcBef>
              <a:spcAft>
                <a:spcPts val="0"/>
              </a:spcAft>
              <a:buSzPts val="1200"/>
              <a:buFont typeface="Avenir"/>
              <a:buAutoNum type="arabicPeriod"/>
            </a:pPr>
            <a:r>
              <a:rPr lang="en-US"/>
              <a:t>relational. “Come with me” </a:t>
            </a:r>
            <a:endParaRPr/>
          </a:p>
          <a:p>
            <a:pPr indent="-304800" lvl="0" marL="457200" rtl="0" algn="l">
              <a:lnSpc>
                <a:spcPct val="100000"/>
              </a:lnSpc>
              <a:spcBef>
                <a:spcPts val="0"/>
              </a:spcBef>
              <a:spcAft>
                <a:spcPts val="0"/>
              </a:spcAft>
              <a:buSzPts val="1200"/>
              <a:buFont typeface="Avenir"/>
              <a:buAutoNum type="arabicPeriod"/>
            </a:pPr>
            <a:r>
              <a:rPr lang="en-US"/>
              <a:t>generous. “Let’s spend time exploring Jesus together.”</a:t>
            </a:r>
            <a:endParaRPr/>
          </a:p>
          <a:p>
            <a:pPr indent="-304800" lvl="0" marL="457200" rtl="0" algn="l">
              <a:lnSpc>
                <a:spcPct val="100000"/>
              </a:lnSpc>
              <a:spcBef>
                <a:spcPts val="0"/>
              </a:spcBef>
              <a:spcAft>
                <a:spcPts val="0"/>
              </a:spcAft>
              <a:buSzPts val="1200"/>
              <a:buFont typeface="Avenir"/>
              <a:buAutoNum type="arabicPeriod"/>
            </a:pPr>
            <a:r>
              <a:rPr lang="en-US"/>
              <a:t>experiential. I don’t need to convince you of who Jesus is. You will get convinced by experiencing Jesus for yourself. Philip is not anxious about Nathanael’s initial pushback.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US"/>
              <a:t>Philip is becoming more like Jesus as he imitates Jesus. The same is true for us. As we courageously and lovingly offer these ‘come and see’ invitations, the Holy Spirit will shape us more into the image of Christ.”</a:t>
            </a:r>
            <a:endParaRPr/>
          </a:p>
          <a:p>
            <a:pPr indent="0" lvl="0" marL="0" rtl="0" algn="l">
              <a:lnSpc>
                <a:spcPct val="100000"/>
              </a:lnSpc>
              <a:spcBef>
                <a:spcPts val="0"/>
              </a:spcBef>
              <a:spcAft>
                <a:spcPts val="0"/>
              </a:spcAft>
              <a:buSzPts val="1400"/>
              <a:buNone/>
            </a:pPr>
            <a:r>
              <a:t/>
            </a:r>
            <a:endParaRPr/>
          </a:p>
        </p:txBody>
      </p:sp>
      <p:sp>
        <p:nvSpPr>
          <p:cNvPr id="214" name="Google Shape;214;g27c1d67c741_3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99c4aa3d7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g299c4aa3d7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“But first, we have to address ineffective invitations. Who here wants to be boring? No one!”</a:t>
            </a:r>
            <a:endParaRPr/>
          </a:p>
          <a:p>
            <a:pPr indent="0" lvl="0" marL="0" rtl="0" algn="l">
              <a:lnSpc>
                <a:spcPct val="100000"/>
              </a:lnSpc>
              <a:spcBef>
                <a:spcPts val="0"/>
              </a:spcBef>
              <a:spcAft>
                <a:spcPts val="0"/>
              </a:spcAft>
              <a:buSzPts val="1400"/>
              <a:buNone/>
            </a:pPr>
            <a:r>
              <a:t/>
            </a:r>
            <a:endParaRPr u="sng"/>
          </a:p>
          <a:p>
            <a:pPr indent="0" lvl="0" marL="0" rtl="0" algn="l">
              <a:lnSpc>
                <a:spcPct val="100000"/>
              </a:lnSpc>
              <a:spcBef>
                <a:spcPts val="0"/>
              </a:spcBef>
              <a:spcAft>
                <a:spcPts val="0"/>
              </a:spcAft>
              <a:buSzPts val="1400"/>
              <a:buNone/>
            </a:pPr>
            <a:r>
              <a:rPr lang="en-US"/>
              <a:t> </a:t>
            </a:r>
            <a:endParaRPr/>
          </a:p>
          <a:p>
            <a:pPr indent="0" lvl="0" marL="0" rtl="0" algn="l">
              <a:lnSpc>
                <a:spcPct val="100000"/>
              </a:lnSpc>
              <a:spcBef>
                <a:spcPts val="0"/>
              </a:spcBef>
              <a:spcAft>
                <a:spcPts val="0"/>
              </a:spcAft>
              <a:buClr>
                <a:srgbClr val="000000"/>
              </a:buClr>
              <a:buSzPts val="1100"/>
              <a:buFont typeface="Arial"/>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 </a:t>
            </a:r>
            <a:endParaRPr/>
          </a:p>
        </p:txBody>
      </p:sp>
      <p:sp>
        <p:nvSpPr>
          <p:cNvPr id="226" name="Google Shape;226;g299c4aa3d7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7c1d67c741_0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g27c1d67c741_0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400"/>
              <a:buNone/>
            </a:pPr>
            <a:r>
              <a:rPr lang="en-US"/>
              <a:t>“Sometimes our invitations are vague or filled with Christian lingo. Let’s look at this “boring” sample invitation. May I please have a volunteer to read this example outloud?”</a:t>
            </a:r>
            <a:endParaRPr/>
          </a:p>
          <a:p>
            <a:pPr indent="0" lvl="0" marL="0" rtl="0" algn="l">
              <a:lnSpc>
                <a:spcPct val="90000"/>
              </a:lnSpc>
              <a:spcBef>
                <a:spcPts val="1000"/>
              </a:spcBef>
              <a:spcAft>
                <a:spcPts val="0"/>
              </a:spcAft>
              <a:buSzPts val="1400"/>
              <a:buNone/>
            </a:pPr>
            <a:r>
              <a:rPr lang="en-US"/>
              <a:t>“Now, where do you notice too much ‘Christianese’ in this example?”</a:t>
            </a:r>
            <a:endParaRPr/>
          </a:p>
          <a:p>
            <a:pPr indent="0" lvl="0" marL="0" rtl="0" algn="l">
              <a:lnSpc>
                <a:spcPct val="95000"/>
              </a:lnSpc>
              <a:spcBef>
                <a:spcPts val="1000"/>
              </a:spcBef>
              <a:spcAft>
                <a:spcPts val="1000"/>
              </a:spcAft>
              <a:buSzPts val="1400"/>
              <a:buNone/>
            </a:pPr>
            <a:r>
              <a:t/>
            </a:r>
            <a:endParaRPr/>
          </a:p>
        </p:txBody>
      </p:sp>
      <p:sp>
        <p:nvSpPr>
          <p:cNvPr id="234" name="Google Shape;234;g27c1d67c741_0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7c1d67c741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g27c1d67c741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95000"/>
              </a:lnSpc>
              <a:spcBef>
                <a:spcPts val="1000"/>
              </a:spcBef>
              <a:spcAft>
                <a:spcPts val="0"/>
              </a:spcAft>
              <a:buSzPts val="1400"/>
              <a:buNone/>
            </a:pPr>
            <a:r>
              <a:rPr lang="en-US"/>
              <a:t>“In contrast, </a:t>
            </a:r>
            <a:r>
              <a:rPr i="1" lang="en-US"/>
              <a:t>compelling</a:t>
            </a:r>
            <a:r>
              <a:rPr lang="en-US"/>
              <a:t> invitations are: Personal, Relevant, Practical</a:t>
            </a:r>
            <a:endParaRPr/>
          </a:p>
          <a:p>
            <a:pPr indent="-292100" lvl="0" marL="457200" rtl="0" algn="l">
              <a:lnSpc>
                <a:spcPct val="95000"/>
              </a:lnSpc>
              <a:spcBef>
                <a:spcPts val="1000"/>
              </a:spcBef>
              <a:spcAft>
                <a:spcPts val="0"/>
              </a:spcAft>
              <a:buSzPts val="1000"/>
              <a:buAutoNum type="arabicPeriod"/>
            </a:pPr>
            <a:r>
              <a:rPr lang="en-US"/>
              <a:t>Personal to your life means sharing in 1 sentence why this matters to you. </a:t>
            </a:r>
            <a:endParaRPr/>
          </a:p>
          <a:p>
            <a:pPr indent="-292100" lvl="0" marL="457200" rtl="0" algn="l">
              <a:lnSpc>
                <a:spcPct val="95000"/>
              </a:lnSpc>
              <a:spcBef>
                <a:spcPts val="0"/>
              </a:spcBef>
              <a:spcAft>
                <a:spcPts val="0"/>
              </a:spcAft>
              <a:buSzPts val="1000"/>
              <a:buAutoNum type="arabicPeriod"/>
            </a:pPr>
            <a:r>
              <a:rPr lang="en-US"/>
              <a:t>When we use plain language to explain what our event is, we are being Relevant. There needs to be a clear “what” so that they know what you are talking about.   </a:t>
            </a:r>
            <a:endParaRPr/>
          </a:p>
          <a:p>
            <a:pPr indent="-292100" lvl="0" marL="457200" rtl="0" algn="l">
              <a:lnSpc>
                <a:spcPct val="95000"/>
              </a:lnSpc>
              <a:spcBef>
                <a:spcPts val="0"/>
              </a:spcBef>
              <a:spcAft>
                <a:spcPts val="0"/>
              </a:spcAft>
              <a:buSzPts val="1000"/>
              <a:buAutoNum type="arabicPeriod"/>
            </a:pPr>
            <a:r>
              <a:rPr lang="en-US"/>
              <a:t>Practical means telling them when and where, with a direct ask. Don’t be vague at the end. </a:t>
            </a:r>
            <a:endParaRPr/>
          </a:p>
          <a:p>
            <a:pPr indent="0" lvl="0" marL="0" rtl="0" algn="l">
              <a:lnSpc>
                <a:spcPct val="95000"/>
              </a:lnSpc>
              <a:spcBef>
                <a:spcPts val="1000"/>
              </a:spcBef>
              <a:spcAft>
                <a:spcPts val="0"/>
              </a:spcAft>
              <a:buSzPts val="1400"/>
              <a:buNone/>
            </a:pPr>
            <a:r>
              <a:rPr lang="en-US"/>
              <a:t>In a moment, we are going to dissect the parts of this invitation. May I have a volunteer to read it for us? (Ask someone to read.) “What is your favorite part of this invitation?” </a:t>
            </a:r>
            <a:endParaRPr/>
          </a:p>
          <a:p>
            <a:pPr indent="0" lvl="0" marL="0" rtl="0" algn="l">
              <a:lnSpc>
                <a:spcPct val="95000"/>
              </a:lnSpc>
              <a:spcBef>
                <a:spcPts val="1000"/>
              </a:spcBef>
              <a:spcAft>
                <a:spcPts val="1000"/>
              </a:spcAft>
              <a:buSzPts val="1400"/>
              <a:buNone/>
            </a:pPr>
            <a:r>
              <a:t/>
            </a:r>
            <a:endParaRPr/>
          </a:p>
        </p:txBody>
      </p:sp>
      <p:sp>
        <p:nvSpPr>
          <p:cNvPr id="244" name="Google Shape;244;g27c1d67c741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 name="Shape 14"/>
        <p:cNvGrpSpPr/>
        <p:nvPr/>
      </p:nvGrpSpPr>
      <p:grpSpPr>
        <a:xfrm>
          <a:off x="0" y="0"/>
          <a:ext cx="0" cy="0"/>
          <a:chOff x="0" y="0"/>
          <a:chExt cx="0" cy="0"/>
        </a:xfrm>
      </p:grpSpPr>
      <p:sp>
        <p:nvSpPr>
          <p:cNvPr id="15" name="Google Shape;15;p23"/>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000"/>
              <a:buFont typeface="Avenir"/>
              <a:buNone/>
              <a:defRPr b="1" i="0">
                <a:latin typeface="Avenir"/>
                <a:ea typeface="Avenir"/>
                <a:cs typeface="Avenir"/>
                <a:sym typeface="Avenir"/>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6" name="Google Shape;16;p23"/>
          <p:cNvSpPr txBox="1"/>
          <p:nvPr>
            <p:ph idx="1" type="body"/>
          </p:nvPr>
        </p:nvSpPr>
        <p:spPr>
          <a:xfrm>
            <a:off x="933450" y="1464129"/>
            <a:ext cx="7763100" cy="3168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ong Title and Content">
  <p:cSld name="1_Long Title and Content">
    <p:spTree>
      <p:nvGrpSpPr>
        <p:cNvPr id="43" name="Shape 43"/>
        <p:cNvGrpSpPr/>
        <p:nvPr/>
      </p:nvGrpSpPr>
      <p:grpSpPr>
        <a:xfrm>
          <a:off x="0" y="0"/>
          <a:ext cx="0" cy="0"/>
          <a:chOff x="0" y="0"/>
          <a:chExt cx="0" cy="0"/>
        </a:xfrm>
      </p:grpSpPr>
      <p:sp>
        <p:nvSpPr>
          <p:cNvPr id="44" name="Google Shape;44;p28"/>
          <p:cNvSpPr txBox="1"/>
          <p:nvPr>
            <p:ph type="title"/>
          </p:nvPr>
        </p:nvSpPr>
        <p:spPr>
          <a:xfrm>
            <a:off x="933450" y="510778"/>
            <a:ext cx="5913600" cy="912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5" name="Google Shape;45;p28"/>
          <p:cNvSpPr txBox="1"/>
          <p:nvPr>
            <p:ph idx="1" type="body"/>
          </p:nvPr>
        </p:nvSpPr>
        <p:spPr>
          <a:xfrm>
            <a:off x="933450" y="1551061"/>
            <a:ext cx="7763100" cy="2936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6" name="Shape 46"/>
        <p:cNvGrpSpPr/>
        <p:nvPr/>
      </p:nvGrpSpPr>
      <p:grpSpPr>
        <a:xfrm>
          <a:off x="0" y="0"/>
          <a:ext cx="0" cy="0"/>
          <a:chOff x="0" y="0"/>
          <a:chExt cx="0" cy="0"/>
        </a:xfrm>
      </p:grpSpPr>
      <p:sp>
        <p:nvSpPr>
          <p:cNvPr id="47" name="Google Shape;47;p29"/>
          <p:cNvSpPr txBox="1"/>
          <p:nvPr>
            <p:ph type="title"/>
          </p:nvPr>
        </p:nvSpPr>
        <p:spPr>
          <a:xfrm>
            <a:off x="905990" y="1282305"/>
            <a:ext cx="7886700" cy="21396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8" name="Google Shape;48;p29"/>
          <p:cNvSpPr txBox="1"/>
          <p:nvPr>
            <p:ph idx="1" type="body"/>
          </p:nvPr>
        </p:nvSpPr>
        <p:spPr>
          <a:xfrm>
            <a:off x="905990" y="3385841"/>
            <a:ext cx="7886700" cy="12378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400"/>
              <a:buNone/>
              <a:defRPr sz="2400">
                <a:solidFill>
                  <a:srgbClr val="5F5F5F"/>
                </a:solidFill>
              </a:defRPr>
            </a:lvl1pPr>
            <a:lvl2pPr indent="-228600" lvl="1" marL="914400" algn="l">
              <a:lnSpc>
                <a:spcPct val="90000"/>
              </a:lnSpc>
              <a:spcBef>
                <a:spcPts val="400"/>
              </a:spcBef>
              <a:spcAft>
                <a:spcPts val="0"/>
              </a:spcAft>
              <a:buSzPts val="1100"/>
              <a:buNone/>
              <a:defRPr sz="1500">
                <a:solidFill>
                  <a:srgbClr val="888888"/>
                </a:solidFill>
              </a:defRPr>
            </a:lvl2pPr>
            <a:lvl3pPr indent="-228600" lvl="2" marL="1371600" algn="l">
              <a:lnSpc>
                <a:spcPct val="90000"/>
              </a:lnSpc>
              <a:spcBef>
                <a:spcPts val="400"/>
              </a:spcBef>
              <a:spcAft>
                <a:spcPts val="0"/>
              </a:spcAft>
              <a:buSzPts val="1000"/>
              <a:buNone/>
              <a:defRPr sz="1400">
                <a:solidFill>
                  <a:srgbClr val="888888"/>
                </a:solidFill>
              </a:defRPr>
            </a:lvl3pPr>
            <a:lvl4pPr indent="-228600" lvl="3" marL="1828800" algn="l">
              <a:lnSpc>
                <a:spcPct val="90000"/>
              </a:lnSpc>
              <a:spcBef>
                <a:spcPts val="400"/>
              </a:spcBef>
              <a:spcAft>
                <a:spcPts val="0"/>
              </a:spcAft>
              <a:buSzPts val="900"/>
              <a:buNone/>
              <a:defRPr sz="1200">
                <a:solidFill>
                  <a:srgbClr val="888888"/>
                </a:solidFill>
              </a:defRPr>
            </a:lvl4pPr>
            <a:lvl5pPr indent="-228600" lvl="4" marL="2286000" algn="l">
              <a:lnSpc>
                <a:spcPct val="90000"/>
              </a:lnSpc>
              <a:spcBef>
                <a:spcPts val="400"/>
              </a:spcBef>
              <a:spcAft>
                <a:spcPts val="0"/>
              </a:spcAft>
              <a:buSzPts val="9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9" name="Shape 49"/>
        <p:cNvGrpSpPr/>
        <p:nvPr/>
      </p:nvGrpSpPr>
      <p:grpSpPr>
        <a:xfrm>
          <a:off x="0" y="0"/>
          <a:ext cx="0" cy="0"/>
          <a:chOff x="0" y="0"/>
          <a:chExt cx="0" cy="0"/>
        </a:xfrm>
      </p:grpSpPr>
      <p:sp>
        <p:nvSpPr>
          <p:cNvPr id="50" name="Google Shape;50;p30"/>
          <p:cNvSpPr txBox="1"/>
          <p:nvPr>
            <p:ph idx="1" type="body"/>
          </p:nvPr>
        </p:nvSpPr>
        <p:spPr>
          <a:xfrm>
            <a:off x="904672" y="1555335"/>
            <a:ext cx="3706200" cy="3077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1" name="Google Shape;51;p30"/>
          <p:cNvSpPr txBox="1"/>
          <p:nvPr>
            <p:ph idx="2" type="body"/>
          </p:nvPr>
        </p:nvSpPr>
        <p:spPr>
          <a:xfrm>
            <a:off x="4970833" y="1555335"/>
            <a:ext cx="3706200" cy="3077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2" name="Google Shape;52;p30"/>
          <p:cNvSpPr txBox="1"/>
          <p:nvPr>
            <p:ph type="title"/>
          </p:nvPr>
        </p:nvSpPr>
        <p:spPr>
          <a:xfrm>
            <a:off x="933450" y="510778"/>
            <a:ext cx="5809200" cy="912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53" name="Shape 53"/>
        <p:cNvGrpSpPr/>
        <p:nvPr/>
      </p:nvGrpSpPr>
      <p:grpSpPr>
        <a:xfrm>
          <a:off x="0" y="0"/>
          <a:ext cx="0" cy="0"/>
          <a:chOff x="0" y="0"/>
          <a:chExt cx="0" cy="0"/>
        </a:xfrm>
      </p:grpSpPr>
      <p:sp>
        <p:nvSpPr>
          <p:cNvPr id="54" name="Google Shape;54;p31"/>
          <p:cNvSpPr txBox="1"/>
          <p:nvPr>
            <p:ph idx="1" type="body"/>
          </p:nvPr>
        </p:nvSpPr>
        <p:spPr>
          <a:xfrm>
            <a:off x="921671"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55" name="Google Shape;55;p31"/>
          <p:cNvSpPr txBox="1"/>
          <p:nvPr>
            <p:ph idx="2" type="body"/>
          </p:nvPr>
        </p:nvSpPr>
        <p:spPr>
          <a:xfrm>
            <a:off x="921671"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6" name="Google Shape;56;p31"/>
          <p:cNvSpPr txBox="1"/>
          <p:nvPr>
            <p:ph idx="3" type="body"/>
          </p:nvPr>
        </p:nvSpPr>
        <p:spPr>
          <a:xfrm>
            <a:off x="4978105"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57" name="Google Shape;57;p31"/>
          <p:cNvSpPr txBox="1"/>
          <p:nvPr>
            <p:ph idx="4" type="body"/>
          </p:nvPr>
        </p:nvSpPr>
        <p:spPr>
          <a:xfrm>
            <a:off x="4978105"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8" name="Google Shape;58;p31"/>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59" name="Shape 59"/>
        <p:cNvGrpSpPr/>
        <p:nvPr/>
      </p:nvGrpSpPr>
      <p:grpSpPr>
        <a:xfrm>
          <a:off x="0" y="0"/>
          <a:ext cx="0" cy="0"/>
          <a:chOff x="0" y="0"/>
          <a:chExt cx="0" cy="0"/>
        </a:xfrm>
      </p:grpSpPr>
      <p:sp>
        <p:nvSpPr>
          <p:cNvPr id="60" name="Google Shape;60;p32"/>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938213" y="868756"/>
            <a:ext cx="29493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3" name="Google Shape;63;p33"/>
          <p:cNvSpPr txBox="1"/>
          <p:nvPr>
            <p:ph idx="1" type="body"/>
          </p:nvPr>
        </p:nvSpPr>
        <p:spPr>
          <a:xfrm>
            <a:off x="4231532" y="868756"/>
            <a:ext cx="44649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SzPts val="2400"/>
              <a:buChar char="•"/>
              <a:defRPr sz="2400"/>
            </a:lvl1pPr>
            <a:lvl2pPr indent="-330200" lvl="1" marL="914400" algn="l">
              <a:lnSpc>
                <a:spcPct val="90000"/>
              </a:lnSpc>
              <a:spcBef>
                <a:spcPts val="400"/>
              </a:spcBef>
              <a:spcAft>
                <a:spcPts val="0"/>
              </a:spcAft>
              <a:buSzPts val="1600"/>
              <a:buChar char="•"/>
              <a:defRPr sz="2100"/>
            </a:lvl2pPr>
            <a:lvl3pPr indent="-317500" lvl="2" marL="1371600" algn="l">
              <a:lnSpc>
                <a:spcPct val="90000"/>
              </a:lnSpc>
              <a:spcBef>
                <a:spcPts val="400"/>
              </a:spcBef>
              <a:spcAft>
                <a:spcPts val="0"/>
              </a:spcAft>
              <a:buSzPts val="1400"/>
              <a:buChar char="•"/>
              <a:defRPr sz="1800"/>
            </a:lvl3pPr>
            <a:lvl4pPr indent="-298450" lvl="3" marL="1828800" algn="l">
              <a:lnSpc>
                <a:spcPct val="90000"/>
              </a:lnSpc>
              <a:spcBef>
                <a:spcPts val="400"/>
              </a:spcBef>
              <a:spcAft>
                <a:spcPts val="0"/>
              </a:spcAft>
              <a:buSzPts val="1100"/>
              <a:buChar char="•"/>
              <a:defRPr sz="1500"/>
            </a:lvl4pPr>
            <a:lvl5pPr indent="-298450" lvl="4" marL="2286000" algn="l">
              <a:lnSpc>
                <a:spcPct val="90000"/>
              </a:lnSpc>
              <a:spcBef>
                <a:spcPts val="400"/>
              </a:spcBef>
              <a:spcAft>
                <a:spcPts val="0"/>
              </a:spcAft>
              <a:buSzPts val="11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64" name="Google Shape;64;p33"/>
          <p:cNvSpPr txBox="1"/>
          <p:nvPr>
            <p:ph idx="2" type="body"/>
          </p:nvPr>
        </p:nvSpPr>
        <p:spPr>
          <a:xfrm>
            <a:off x="938213" y="1671236"/>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5" name="Shape 65"/>
        <p:cNvGrpSpPr/>
        <p:nvPr/>
      </p:nvGrpSpPr>
      <p:grpSpPr>
        <a:xfrm>
          <a:off x="0" y="0"/>
          <a:ext cx="0" cy="0"/>
          <a:chOff x="0" y="0"/>
          <a:chExt cx="0" cy="0"/>
        </a:xfrm>
      </p:grpSpPr>
      <p:sp>
        <p:nvSpPr>
          <p:cNvPr id="66" name="Google Shape;66;p34"/>
          <p:cNvSpPr txBox="1"/>
          <p:nvPr>
            <p:ph type="title"/>
          </p:nvPr>
        </p:nvSpPr>
        <p:spPr>
          <a:xfrm>
            <a:off x="933450" y="728187"/>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7" name="Google Shape;67;p34"/>
          <p:cNvSpPr txBox="1"/>
          <p:nvPr>
            <p:ph idx="1" type="body"/>
          </p:nvPr>
        </p:nvSpPr>
        <p:spPr>
          <a:xfrm rot="5400000">
            <a:off x="3183278" y="-880631"/>
            <a:ext cx="3263400" cy="77631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8" name="Shape 68"/>
        <p:cNvGrpSpPr/>
        <p:nvPr/>
      </p:nvGrpSpPr>
      <p:grpSpPr>
        <a:xfrm>
          <a:off x="0" y="0"/>
          <a:ext cx="0" cy="0"/>
          <a:chOff x="0" y="0"/>
          <a:chExt cx="0" cy="0"/>
        </a:xfrm>
      </p:grpSpPr>
      <p:sp>
        <p:nvSpPr>
          <p:cNvPr id="69" name="Google Shape;69;p35"/>
          <p:cNvSpPr txBox="1"/>
          <p:nvPr>
            <p:ph type="title"/>
          </p:nvPr>
        </p:nvSpPr>
        <p:spPr>
          <a:xfrm rot="5400000">
            <a:off x="5566200" y="1683522"/>
            <a:ext cx="3926700" cy="1971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0" name="Google Shape;70;p35"/>
          <p:cNvSpPr txBox="1"/>
          <p:nvPr>
            <p:ph idx="1" type="body"/>
          </p:nvPr>
        </p:nvSpPr>
        <p:spPr>
          <a:xfrm rot="5400000">
            <a:off x="1565625" y="-231078"/>
            <a:ext cx="39267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ogo Slide">
  <p:cSld name="1_Logo Slide">
    <p:bg>
      <p:bgPr>
        <a:blipFill>
          <a:blip r:embed="rId2">
            <a:alphaModFix/>
          </a:blip>
          <a:stretch>
            <a:fillRect/>
          </a:stretch>
        </a:blipFill>
      </p:bgPr>
    </p:bg>
    <p:spTree>
      <p:nvGrpSpPr>
        <p:cNvPr id="71" name="Shape 7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Slide">
  <p:cSld name="Logo Slide">
    <p:bg>
      <p:bgPr>
        <a:blipFill>
          <a:blip r:embed="rId2">
            <a:alphaModFix/>
          </a:blip>
          <a:stretch>
            <a:fillRect/>
          </a:stretch>
        </a:blipFill>
      </p:bgPr>
    </p:bg>
    <p:spTree>
      <p:nvGrpSpPr>
        <p:cNvPr id="75" name="Shape 75"/>
        <p:cNvGrpSpPr/>
        <p:nvPr/>
      </p:nvGrpSpPr>
      <p:grpSpPr>
        <a:xfrm>
          <a:off x="0" y="0"/>
          <a:ext cx="0" cy="0"/>
          <a:chOff x="0" y="0"/>
          <a:chExt cx="0" cy="0"/>
        </a:xfrm>
      </p:grpSpPr>
      <p:pic>
        <p:nvPicPr>
          <p:cNvPr descr="A picture containing drawing&#10;&#10;Description automatically generated" id="76" name="Google Shape;76;g33143686f22_0_75"/>
          <p:cNvPicPr preferRelativeResize="0"/>
          <p:nvPr/>
        </p:nvPicPr>
        <p:blipFill rotWithShape="1">
          <a:blip r:embed="rId3">
            <a:alphaModFix/>
          </a:blip>
          <a:srcRect b="0" l="0" r="30357" t="0"/>
          <a:stretch/>
        </p:blipFill>
        <p:spPr>
          <a:xfrm>
            <a:off x="2464420" y="1055649"/>
            <a:ext cx="4215161" cy="2182561"/>
          </a:xfrm>
          <a:prstGeom prst="rect">
            <a:avLst/>
          </a:prstGeom>
          <a:noFill/>
          <a:ln>
            <a:noFill/>
          </a:ln>
        </p:spPr>
      </p:pic>
      <p:sp>
        <p:nvSpPr>
          <p:cNvPr id="77" name="Google Shape;77;g33143686f22_0_75"/>
          <p:cNvSpPr/>
          <p:nvPr/>
        </p:nvSpPr>
        <p:spPr>
          <a:xfrm>
            <a:off x="7287812" y="182527"/>
            <a:ext cx="1687500" cy="6393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 name="Shape 17"/>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8" name="Shape 78"/>
        <p:cNvGrpSpPr/>
        <p:nvPr/>
      </p:nvGrpSpPr>
      <p:grpSpPr>
        <a:xfrm>
          <a:off x="0" y="0"/>
          <a:ext cx="0" cy="0"/>
          <a:chOff x="0" y="0"/>
          <a:chExt cx="0" cy="0"/>
        </a:xfrm>
      </p:grpSpPr>
      <p:sp>
        <p:nvSpPr>
          <p:cNvPr id="79" name="Google Shape;79;g33143686f22_0_72"/>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0" name="Google Shape;80;g33143686f22_0_72"/>
          <p:cNvSpPr txBox="1"/>
          <p:nvPr>
            <p:ph idx="1" type="body"/>
          </p:nvPr>
        </p:nvSpPr>
        <p:spPr>
          <a:xfrm>
            <a:off x="933450" y="1464129"/>
            <a:ext cx="7763100" cy="31686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1" name="Shape 81"/>
        <p:cNvGrpSpPr/>
        <p:nvPr/>
      </p:nvGrpSpPr>
      <p:grpSpPr>
        <a:xfrm>
          <a:off x="0" y="0"/>
          <a:ext cx="0" cy="0"/>
          <a:chOff x="0" y="0"/>
          <a:chExt cx="0" cy="0"/>
        </a:xfrm>
      </p:grpSpPr>
      <p:sp>
        <p:nvSpPr>
          <p:cNvPr id="82" name="Google Shape;82;g33143686f22_0_69"/>
          <p:cNvSpPr txBox="1"/>
          <p:nvPr>
            <p:ph type="ctrTitle"/>
          </p:nvPr>
        </p:nvSpPr>
        <p:spPr>
          <a:xfrm>
            <a:off x="928991" y="841772"/>
            <a:ext cx="6858000" cy="17907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3" name="Google Shape;83;g33143686f22_0_69"/>
          <p:cNvSpPr txBox="1"/>
          <p:nvPr>
            <p:ph idx="1" type="subTitle"/>
          </p:nvPr>
        </p:nvSpPr>
        <p:spPr>
          <a:xfrm>
            <a:off x="928991" y="2571137"/>
            <a:ext cx="6858000" cy="1502700"/>
          </a:xfrm>
          <a:prstGeom prst="rect">
            <a:avLst/>
          </a:prstGeom>
          <a:noFill/>
          <a:ln>
            <a:noFill/>
          </a:ln>
        </p:spPr>
        <p:txBody>
          <a:bodyPr anchorCtr="0" anchor="t" bIns="34275" lIns="68575" spcFirstLastPara="1" rIns="68575" wrap="square" tIns="34275">
            <a:noAutofit/>
          </a:bodyPr>
          <a:lstStyle>
            <a:lvl1pPr lvl="0" algn="l">
              <a:lnSpc>
                <a:spcPct val="90000"/>
              </a:lnSpc>
              <a:spcBef>
                <a:spcPts val="800"/>
              </a:spcBef>
              <a:spcAft>
                <a:spcPts val="0"/>
              </a:spcAft>
              <a:buSzPts val="2400"/>
              <a:buNone/>
              <a:defRPr b="0" i="0" sz="2400">
                <a:latin typeface="Avenir"/>
                <a:ea typeface="Avenir"/>
                <a:cs typeface="Avenir"/>
                <a:sym typeface="Avenir"/>
              </a:defRPr>
            </a:lvl1pPr>
            <a:lvl2pPr lvl="1" algn="ctr">
              <a:lnSpc>
                <a:spcPct val="90000"/>
              </a:lnSpc>
              <a:spcBef>
                <a:spcPts val="400"/>
              </a:spcBef>
              <a:spcAft>
                <a:spcPts val="0"/>
              </a:spcAft>
              <a:buSzPts val="1100"/>
              <a:buNone/>
              <a:defRPr sz="1500"/>
            </a:lvl2pPr>
            <a:lvl3pPr lvl="2" algn="ctr">
              <a:lnSpc>
                <a:spcPct val="90000"/>
              </a:lnSpc>
              <a:spcBef>
                <a:spcPts val="400"/>
              </a:spcBef>
              <a:spcAft>
                <a:spcPts val="0"/>
              </a:spcAft>
              <a:buSzPts val="1000"/>
              <a:buNone/>
              <a:defRPr sz="1400"/>
            </a:lvl3pPr>
            <a:lvl4pPr lvl="3" algn="ctr">
              <a:lnSpc>
                <a:spcPct val="90000"/>
              </a:lnSpc>
              <a:spcBef>
                <a:spcPts val="400"/>
              </a:spcBef>
              <a:spcAft>
                <a:spcPts val="0"/>
              </a:spcAft>
              <a:buSzPts val="900"/>
              <a:buNone/>
              <a:defRPr sz="1200"/>
            </a:lvl4pPr>
            <a:lvl5pPr lvl="4" algn="ctr">
              <a:lnSpc>
                <a:spcPct val="90000"/>
              </a:lnSpc>
              <a:spcBef>
                <a:spcPts val="400"/>
              </a:spcBef>
              <a:spcAft>
                <a:spcPts val="0"/>
              </a:spcAft>
              <a:buSzPts val="9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4" name="Shape 84"/>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5" name="Shape 85"/>
        <p:cNvGrpSpPr/>
        <p:nvPr/>
      </p:nvGrpSpPr>
      <p:grpSpPr>
        <a:xfrm>
          <a:off x="0" y="0"/>
          <a:ext cx="0" cy="0"/>
          <a:chOff x="0" y="0"/>
          <a:chExt cx="0" cy="0"/>
        </a:xfrm>
      </p:grpSpPr>
      <p:sp>
        <p:nvSpPr>
          <p:cNvPr id="86" name="Google Shape;86;g33143686f22_0_79"/>
          <p:cNvSpPr txBox="1"/>
          <p:nvPr>
            <p:ph type="title"/>
          </p:nvPr>
        </p:nvSpPr>
        <p:spPr>
          <a:xfrm>
            <a:off x="902216" y="932849"/>
            <a:ext cx="29490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7" name="Google Shape;87;g33143686f22_0_79"/>
          <p:cNvSpPr/>
          <p:nvPr>
            <p:ph idx="2" type="pic"/>
          </p:nvPr>
        </p:nvSpPr>
        <p:spPr>
          <a:xfrm>
            <a:off x="4159765" y="932851"/>
            <a:ext cx="4536600" cy="3655200"/>
          </a:xfrm>
          <a:prstGeom prst="rect">
            <a:avLst/>
          </a:prstGeom>
          <a:noFill/>
          <a:ln>
            <a:noFill/>
          </a:ln>
        </p:spPr>
      </p:sp>
      <p:sp>
        <p:nvSpPr>
          <p:cNvPr id="88" name="Google Shape;88;g33143686f22_0_79"/>
          <p:cNvSpPr txBox="1"/>
          <p:nvPr>
            <p:ph idx="1" type="body"/>
          </p:nvPr>
        </p:nvSpPr>
        <p:spPr>
          <a:xfrm>
            <a:off x="902216" y="1735331"/>
            <a:ext cx="2949000" cy="28587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89" name="Shape 89"/>
        <p:cNvGrpSpPr/>
        <p:nvPr/>
      </p:nvGrpSpPr>
      <p:grpSpPr>
        <a:xfrm>
          <a:off x="0" y="0"/>
          <a:ext cx="0" cy="0"/>
          <a:chOff x="0" y="0"/>
          <a:chExt cx="0" cy="0"/>
        </a:xfrm>
      </p:grpSpPr>
      <p:sp>
        <p:nvSpPr>
          <p:cNvPr id="90" name="Google Shape;90;g33143686f22_0_83"/>
          <p:cNvSpPr txBox="1"/>
          <p:nvPr>
            <p:ph type="title"/>
          </p:nvPr>
        </p:nvSpPr>
        <p:spPr>
          <a:xfrm>
            <a:off x="921670" y="650360"/>
            <a:ext cx="7755300" cy="610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1" name="Google Shape;91;g33143686f22_0_83"/>
          <p:cNvSpPr txBox="1"/>
          <p:nvPr>
            <p:ph idx="1" type="body"/>
          </p:nvPr>
        </p:nvSpPr>
        <p:spPr>
          <a:xfrm>
            <a:off x="921671" y="1260872"/>
            <a:ext cx="3699000" cy="618000"/>
          </a:xfrm>
          <a:prstGeom prst="rect">
            <a:avLst/>
          </a:prstGeom>
          <a:noFill/>
          <a:ln>
            <a:noFill/>
          </a:ln>
        </p:spPr>
        <p:txBody>
          <a:bodyPr anchorCtr="0" anchor="b" bIns="34275" lIns="68575" spcFirstLastPara="1" rIns="68575" wrap="square" tIns="34275">
            <a:no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92" name="Google Shape;92;g33143686f22_0_83"/>
          <p:cNvSpPr txBox="1"/>
          <p:nvPr>
            <p:ph idx="2" type="body"/>
          </p:nvPr>
        </p:nvSpPr>
        <p:spPr>
          <a:xfrm>
            <a:off x="921671" y="1878806"/>
            <a:ext cx="3699000" cy="27636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3" name="Google Shape;93;g33143686f22_0_83"/>
          <p:cNvSpPr txBox="1"/>
          <p:nvPr>
            <p:ph idx="3" type="body"/>
          </p:nvPr>
        </p:nvSpPr>
        <p:spPr>
          <a:xfrm>
            <a:off x="4978106" y="1260872"/>
            <a:ext cx="3699000" cy="618000"/>
          </a:xfrm>
          <a:prstGeom prst="rect">
            <a:avLst/>
          </a:prstGeom>
          <a:noFill/>
          <a:ln>
            <a:noFill/>
          </a:ln>
        </p:spPr>
        <p:txBody>
          <a:bodyPr anchorCtr="0" anchor="b" bIns="34275" lIns="68575" spcFirstLastPara="1" rIns="68575" wrap="square" tIns="34275">
            <a:no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94" name="Google Shape;94;g33143686f22_0_83"/>
          <p:cNvSpPr txBox="1"/>
          <p:nvPr>
            <p:ph idx="4" type="body"/>
          </p:nvPr>
        </p:nvSpPr>
        <p:spPr>
          <a:xfrm>
            <a:off x="4978106" y="1878806"/>
            <a:ext cx="3699000" cy="27636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ong Title and Content">
  <p:cSld name="1_Long Title and Content">
    <p:spTree>
      <p:nvGrpSpPr>
        <p:cNvPr id="95" name="Shape 95"/>
        <p:cNvGrpSpPr/>
        <p:nvPr/>
      </p:nvGrpSpPr>
      <p:grpSpPr>
        <a:xfrm>
          <a:off x="0" y="0"/>
          <a:ext cx="0" cy="0"/>
          <a:chOff x="0" y="0"/>
          <a:chExt cx="0" cy="0"/>
        </a:xfrm>
      </p:grpSpPr>
      <p:sp>
        <p:nvSpPr>
          <p:cNvPr id="96" name="Google Shape;96;g33143686f22_0_89"/>
          <p:cNvSpPr txBox="1"/>
          <p:nvPr>
            <p:ph type="title"/>
          </p:nvPr>
        </p:nvSpPr>
        <p:spPr>
          <a:xfrm>
            <a:off x="933450" y="510778"/>
            <a:ext cx="5913600" cy="912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7" name="Google Shape;97;g33143686f22_0_89"/>
          <p:cNvSpPr txBox="1"/>
          <p:nvPr>
            <p:ph idx="1" type="body"/>
          </p:nvPr>
        </p:nvSpPr>
        <p:spPr>
          <a:xfrm>
            <a:off x="933450" y="1551061"/>
            <a:ext cx="7763100" cy="29364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8" name="Shape 98"/>
        <p:cNvGrpSpPr/>
        <p:nvPr/>
      </p:nvGrpSpPr>
      <p:grpSpPr>
        <a:xfrm>
          <a:off x="0" y="0"/>
          <a:ext cx="0" cy="0"/>
          <a:chOff x="0" y="0"/>
          <a:chExt cx="0" cy="0"/>
        </a:xfrm>
      </p:grpSpPr>
      <p:sp>
        <p:nvSpPr>
          <p:cNvPr id="99" name="Google Shape;99;g33143686f22_0_92"/>
          <p:cNvSpPr txBox="1"/>
          <p:nvPr>
            <p:ph type="title"/>
          </p:nvPr>
        </p:nvSpPr>
        <p:spPr>
          <a:xfrm>
            <a:off x="905990" y="1282305"/>
            <a:ext cx="7886700" cy="21396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0" name="Google Shape;100;g33143686f22_0_92"/>
          <p:cNvSpPr txBox="1"/>
          <p:nvPr>
            <p:ph idx="1" type="body"/>
          </p:nvPr>
        </p:nvSpPr>
        <p:spPr>
          <a:xfrm>
            <a:off x="905990" y="3385841"/>
            <a:ext cx="7886700" cy="12378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SzPts val="2400"/>
              <a:buNone/>
              <a:defRPr sz="2400">
                <a:solidFill>
                  <a:srgbClr val="5F5F5F"/>
                </a:solidFill>
              </a:defRPr>
            </a:lvl1pPr>
            <a:lvl2pPr indent="-228600" lvl="1" marL="914400" algn="l">
              <a:lnSpc>
                <a:spcPct val="90000"/>
              </a:lnSpc>
              <a:spcBef>
                <a:spcPts val="400"/>
              </a:spcBef>
              <a:spcAft>
                <a:spcPts val="0"/>
              </a:spcAft>
              <a:buSzPts val="1100"/>
              <a:buNone/>
              <a:defRPr sz="1500">
                <a:solidFill>
                  <a:srgbClr val="888888"/>
                </a:solidFill>
              </a:defRPr>
            </a:lvl2pPr>
            <a:lvl3pPr indent="-228600" lvl="2" marL="1371600" algn="l">
              <a:lnSpc>
                <a:spcPct val="90000"/>
              </a:lnSpc>
              <a:spcBef>
                <a:spcPts val="400"/>
              </a:spcBef>
              <a:spcAft>
                <a:spcPts val="0"/>
              </a:spcAft>
              <a:buSzPts val="1000"/>
              <a:buNone/>
              <a:defRPr sz="1400">
                <a:solidFill>
                  <a:srgbClr val="888888"/>
                </a:solidFill>
              </a:defRPr>
            </a:lvl3pPr>
            <a:lvl4pPr indent="-228600" lvl="3" marL="1828800" algn="l">
              <a:lnSpc>
                <a:spcPct val="90000"/>
              </a:lnSpc>
              <a:spcBef>
                <a:spcPts val="400"/>
              </a:spcBef>
              <a:spcAft>
                <a:spcPts val="0"/>
              </a:spcAft>
              <a:buSzPts val="900"/>
              <a:buNone/>
              <a:defRPr sz="1200">
                <a:solidFill>
                  <a:srgbClr val="888888"/>
                </a:solidFill>
              </a:defRPr>
            </a:lvl4pPr>
            <a:lvl5pPr indent="-228600" lvl="4" marL="2286000" algn="l">
              <a:lnSpc>
                <a:spcPct val="90000"/>
              </a:lnSpc>
              <a:spcBef>
                <a:spcPts val="400"/>
              </a:spcBef>
              <a:spcAft>
                <a:spcPts val="0"/>
              </a:spcAft>
              <a:buSzPts val="9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01" name="Shape 101"/>
        <p:cNvGrpSpPr/>
        <p:nvPr/>
      </p:nvGrpSpPr>
      <p:grpSpPr>
        <a:xfrm>
          <a:off x="0" y="0"/>
          <a:ext cx="0" cy="0"/>
          <a:chOff x="0" y="0"/>
          <a:chExt cx="0" cy="0"/>
        </a:xfrm>
      </p:grpSpPr>
      <p:sp>
        <p:nvSpPr>
          <p:cNvPr id="102" name="Google Shape;102;g33143686f22_0_95"/>
          <p:cNvSpPr txBox="1"/>
          <p:nvPr>
            <p:ph idx="1" type="body"/>
          </p:nvPr>
        </p:nvSpPr>
        <p:spPr>
          <a:xfrm>
            <a:off x="904672" y="1555335"/>
            <a:ext cx="3706200" cy="30774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3" name="Google Shape;103;g33143686f22_0_95"/>
          <p:cNvSpPr txBox="1"/>
          <p:nvPr>
            <p:ph idx="2" type="body"/>
          </p:nvPr>
        </p:nvSpPr>
        <p:spPr>
          <a:xfrm>
            <a:off x="4970834" y="1555335"/>
            <a:ext cx="3706200" cy="30774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4" name="Google Shape;104;g33143686f22_0_95"/>
          <p:cNvSpPr txBox="1"/>
          <p:nvPr>
            <p:ph type="title"/>
          </p:nvPr>
        </p:nvSpPr>
        <p:spPr>
          <a:xfrm>
            <a:off x="933450" y="510778"/>
            <a:ext cx="5809200" cy="912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05" name="Shape 105"/>
        <p:cNvGrpSpPr/>
        <p:nvPr/>
      </p:nvGrpSpPr>
      <p:grpSpPr>
        <a:xfrm>
          <a:off x="0" y="0"/>
          <a:ext cx="0" cy="0"/>
          <a:chOff x="0" y="0"/>
          <a:chExt cx="0" cy="0"/>
        </a:xfrm>
      </p:grpSpPr>
      <p:sp>
        <p:nvSpPr>
          <p:cNvPr id="106" name="Google Shape;106;g33143686f22_0_99"/>
          <p:cNvSpPr txBox="1"/>
          <p:nvPr>
            <p:ph idx="1" type="body"/>
          </p:nvPr>
        </p:nvSpPr>
        <p:spPr>
          <a:xfrm>
            <a:off x="921671" y="1260872"/>
            <a:ext cx="3699000" cy="618000"/>
          </a:xfrm>
          <a:prstGeom prst="rect">
            <a:avLst/>
          </a:prstGeom>
          <a:noFill/>
          <a:ln>
            <a:noFill/>
          </a:ln>
        </p:spPr>
        <p:txBody>
          <a:bodyPr anchorCtr="0" anchor="b" bIns="34275" lIns="68575" spcFirstLastPara="1" rIns="68575" wrap="square" tIns="34275">
            <a:no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07" name="Google Shape;107;g33143686f22_0_99"/>
          <p:cNvSpPr txBox="1"/>
          <p:nvPr>
            <p:ph idx="2" type="body"/>
          </p:nvPr>
        </p:nvSpPr>
        <p:spPr>
          <a:xfrm>
            <a:off x="921671" y="1878806"/>
            <a:ext cx="3699000" cy="27636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8" name="Google Shape;108;g33143686f22_0_99"/>
          <p:cNvSpPr txBox="1"/>
          <p:nvPr>
            <p:ph idx="3" type="body"/>
          </p:nvPr>
        </p:nvSpPr>
        <p:spPr>
          <a:xfrm>
            <a:off x="4978106" y="1260872"/>
            <a:ext cx="3699000" cy="618000"/>
          </a:xfrm>
          <a:prstGeom prst="rect">
            <a:avLst/>
          </a:prstGeom>
          <a:noFill/>
          <a:ln>
            <a:noFill/>
          </a:ln>
        </p:spPr>
        <p:txBody>
          <a:bodyPr anchorCtr="0" anchor="b" bIns="34275" lIns="68575" spcFirstLastPara="1" rIns="68575" wrap="square" tIns="34275">
            <a:no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09" name="Google Shape;109;g33143686f22_0_99"/>
          <p:cNvSpPr txBox="1"/>
          <p:nvPr>
            <p:ph idx="4" type="body"/>
          </p:nvPr>
        </p:nvSpPr>
        <p:spPr>
          <a:xfrm>
            <a:off x="4978106" y="1878806"/>
            <a:ext cx="3699000" cy="27636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0" name="Google Shape;110;g33143686f22_0_99"/>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11" name="Shape 111"/>
        <p:cNvGrpSpPr/>
        <p:nvPr/>
      </p:nvGrpSpPr>
      <p:grpSpPr>
        <a:xfrm>
          <a:off x="0" y="0"/>
          <a:ext cx="0" cy="0"/>
          <a:chOff x="0" y="0"/>
          <a:chExt cx="0" cy="0"/>
        </a:xfrm>
      </p:grpSpPr>
      <p:sp>
        <p:nvSpPr>
          <p:cNvPr id="112" name="Google Shape;112;g33143686f22_0_105"/>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g1f929d7d522_0_138"/>
          <p:cNvSpPr txBox="1"/>
          <p:nvPr>
            <p:ph type="title"/>
          </p:nvPr>
        </p:nvSpPr>
        <p:spPr>
          <a:xfrm>
            <a:off x="445125" y="229525"/>
            <a:ext cx="8520600" cy="5727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1pPr>
            <a:lvl2pPr lvl="1"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2pPr>
            <a:lvl3pPr lvl="2"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3pPr>
            <a:lvl4pPr lvl="3"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4pPr>
            <a:lvl5pPr lvl="4"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5pPr>
            <a:lvl6pPr lvl="5"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6pPr>
            <a:lvl7pPr lvl="6"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7pPr>
            <a:lvl8pPr lvl="7"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8pPr>
            <a:lvl9pPr lvl="8"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9pPr>
          </a:lstStyle>
          <a:p/>
        </p:txBody>
      </p:sp>
      <p:sp>
        <p:nvSpPr>
          <p:cNvPr id="20" name="Google Shape;20;g1f929d7d522_0_138"/>
          <p:cNvSpPr txBox="1"/>
          <p:nvPr>
            <p:ph idx="1" type="body"/>
          </p:nvPr>
        </p:nvSpPr>
        <p:spPr>
          <a:xfrm>
            <a:off x="445125" y="978025"/>
            <a:ext cx="8520600" cy="3416400"/>
          </a:xfrm>
          <a:prstGeom prst="rect">
            <a:avLst/>
          </a:prstGeom>
          <a:noFill/>
          <a:ln>
            <a:noFill/>
          </a:ln>
        </p:spPr>
        <p:txBody>
          <a:bodyPr anchorCtr="0" anchor="t" bIns="34275" lIns="68575" spcFirstLastPara="1" rIns="68575" wrap="square" tIns="34275">
            <a:normAutofit/>
          </a:bodyPr>
          <a:lstStyle>
            <a:lvl1pPr indent="-342900" lvl="0" marL="457200" algn="l">
              <a:lnSpc>
                <a:spcPct val="90000"/>
              </a:lnSpc>
              <a:spcBef>
                <a:spcPts val="800"/>
              </a:spcBef>
              <a:spcAft>
                <a:spcPts val="0"/>
              </a:spcAft>
              <a:buClr>
                <a:srgbClr val="434343"/>
              </a:buClr>
              <a:buSzPts val="1800"/>
              <a:buFont typeface="Avenir"/>
              <a:buChar char="•"/>
              <a:defRPr sz="1800">
                <a:solidFill>
                  <a:srgbClr val="434343"/>
                </a:solidFill>
                <a:latin typeface="Avenir"/>
                <a:ea typeface="Avenir"/>
                <a:cs typeface="Avenir"/>
                <a:sym typeface="Avenir"/>
              </a:defRPr>
            </a:lvl1pPr>
            <a:lvl2pPr indent="-342900" lvl="1" marL="9144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2pPr>
            <a:lvl3pPr indent="-342900" lvl="2" marL="13716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3pPr>
            <a:lvl4pPr indent="-342900" lvl="3" marL="18288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4pPr>
            <a:lvl5pPr indent="-342900" lvl="4" marL="22860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5pPr>
            <a:lvl6pPr indent="-342900" lvl="5" marL="27432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6pPr>
            <a:lvl7pPr indent="-342900" lvl="6" marL="32004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7pPr>
            <a:lvl8pPr indent="-342900" lvl="7" marL="36576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8pPr>
            <a:lvl9pPr indent="-342900" lvl="8" marL="41148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9pPr>
          </a:lstStyle>
          <a:p/>
        </p:txBody>
      </p:sp>
      <p:sp>
        <p:nvSpPr>
          <p:cNvPr id="21" name="Google Shape;21;g1f929d7d522_0_1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3" name="Shape 113"/>
        <p:cNvGrpSpPr/>
        <p:nvPr/>
      </p:nvGrpSpPr>
      <p:grpSpPr>
        <a:xfrm>
          <a:off x="0" y="0"/>
          <a:ext cx="0" cy="0"/>
          <a:chOff x="0" y="0"/>
          <a:chExt cx="0" cy="0"/>
        </a:xfrm>
      </p:grpSpPr>
      <p:sp>
        <p:nvSpPr>
          <p:cNvPr id="114" name="Google Shape;114;g33143686f22_0_107"/>
          <p:cNvSpPr txBox="1"/>
          <p:nvPr>
            <p:ph type="title"/>
          </p:nvPr>
        </p:nvSpPr>
        <p:spPr>
          <a:xfrm>
            <a:off x="938213" y="868756"/>
            <a:ext cx="29490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5" name="Google Shape;115;g33143686f22_0_107"/>
          <p:cNvSpPr txBox="1"/>
          <p:nvPr>
            <p:ph idx="1" type="body"/>
          </p:nvPr>
        </p:nvSpPr>
        <p:spPr>
          <a:xfrm>
            <a:off x="4231532" y="868756"/>
            <a:ext cx="4464900" cy="3655200"/>
          </a:xfrm>
          <a:prstGeom prst="rect">
            <a:avLst/>
          </a:prstGeom>
          <a:noFill/>
          <a:ln>
            <a:noFill/>
          </a:ln>
        </p:spPr>
        <p:txBody>
          <a:bodyPr anchorCtr="0" anchor="t" bIns="34275" lIns="68575" spcFirstLastPara="1" rIns="68575" wrap="square" tIns="34275">
            <a:noAutofit/>
          </a:bodyPr>
          <a:lstStyle>
            <a:lvl1pPr indent="-381000" lvl="0" marL="457200" algn="l">
              <a:lnSpc>
                <a:spcPct val="90000"/>
              </a:lnSpc>
              <a:spcBef>
                <a:spcPts val="800"/>
              </a:spcBef>
              <a:spcAft>
                <a:spcPts val="0"/>
              </a:spcAft>
              <a:buSzPts val="2400"/>
              <a:buChar char="•"/>
              <a:defRPr sz="2400"/>
            </a:lvl1pPr>
            <a:lvl2pPr indent="-330200" lvl="1" marL="914400" algn="l">
              <a:lnSpc>
                <a:spcPct val="90000"/>
              </a:lnSpc>
              <a:spcBef>
                <a:spcPts val="400"/>
              </a:spcBef>
              <a:spcAft>
                <a:spcPts val="0"/>
              </a:spcAft>
              <a:buSzPts val="1600"/>
              <a:buChar char="•"/>
              <a:defRPr sz="2100"/>
            </a:lvl2pPr>
            <a:lvl3pPr indent="-317500" lvl="2" marL="1371600" algn="l">
              <a:lnSpc>
                <a:spcPct val="90000"/>
              </a:lnSpc>
              <a:spcBef>
                <a:spcPts val="400"/>
              </a:spcBef>
              <a:spcAft>
                <a:spcPts val="0"/>
              </a:spcAft>
              <a:buSzPts val="1400"/>
              <a:buChar char="•"/>
              <a:defRPr sz="1800"/>
            </a:lvl3pPr>
            <a:lvl4pPr indent="-298450" lvl="3" marL="1828800" algn="l">
              <a:lnSpc>
                <a:spcPct val="90000"/>
              </a:lnSpc>
              <a:spcBef>
                <a:spcPts val="400"/>
              </a:spcBef>
              <a:spcAft>
                <a:spcPts val="0"/>
              </a:spcAft>
              <a:buSzPts val="1100"/>
              <a:buChar char="•"/>
              <a:defRPr sz="1500"/>
            </a:lvl4pPr>
            <a:lvl5pPr indent="-298450" lvl="4" marL="2286000" algn="l">
              <a:lnSpc>
                <a:spcPct val="90000"/>
              </a:lnSpc>
              <a:spcBef>
                <a:spcPts val="400"/>
              </a:spcBef>
              <a:spcAft>
                <a:spcPts val="0"/>
              </a:spcAft>
              <a:buSzPts val="11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116" name="Google Shape;116;g33143686f22_0_107"/>
          <p:cNvSpPr txBox="1"/>
          <p:nvPr>
            <p:ph idx="2" type="body"/>
          </p:nvPr>
        </p:nvSpPr>
        <p:spPr>
          <a:xfrm>
            <a:off x="938213" y="1671236"/>
            <a:ext cx="2949000" cy="28587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7" name="Shape 117"/>
        <p:cNvGrpSpPr/>
        <p:nvPr/>
      </p:nvGrpSpPr>
      <p:grpSpPr>
        <a:xfrm>
          <a:off x="0" y="0"/>
          <a:ext cx="0" cy="0"/>
          <a:chOff x="0" y="0"/>
          <a:chExt cx="0" cy="0"/>
        </a:xfrm>
      </p:grpSpPr>
      <p:sp>
        <p:nvSpPr>
          <p:cNvPr id="118" name="Google Shape;118;g33143686f22_0_111"/>
          <p:cNvSpPr txBox="1"/>
          <p:nvPr>
            <p:ph type="title"/>
          </p:nvPr>
        </p:nvSpPr>
        <p:spPr>
          <a:xfrm>
            <a:off x="933450" y="728187"/>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9" name="Google Shape;119;g33143686f22_0_111"/>
          <p:cNvSpPr txBox="1"/>
          <p:nvPr>
            <p:ph idx="1" type="body"/>
          </p:nvPr>
        </p:nvSpPr>
        <p:spPr>
          <a:xfrm rot="5400000">
            <a:off x="3183278" y="-880631"/>
            <a:ext cx="3263400" cy="77631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0" name="Shape 120"/>
        <p:cNvGrpSpPr/>
        <p:nvPr/>
      </p:nvGrpSpPr>
      <p:grpSpPr>
        <a:xfrm>
          <a:off x="0" y="0"/>
          <a:ext cx="0" cy="0"/>
          <a:chOff x="0" y="0"/>
          <a:chExt cx="0" cy="0"/>
        </a:xfrm>
      </p:grpSpPr>
      <p:sp>
        <p:nvSpPr>
          <p:cNvPr id="121" name="Google Shape;121;g33143686f22_0_114"/>
          <p:cNvSpPr txBox="1"/>
          <p:nvPr>
            <p:ph type="title"/>
          </p:nvPr>
        </p:nvSpPr>
        <p:spPr>
          <a:xfrm rot="5400000">
            <a:off x="5566201" y="1683522"/>
            <a:ext cx="3926700" cy="1971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2" name="Google Shape;122;g33143686f22_0_114"/>
          <p:cNvSpPr txBox="1"/>
          <p:nvPr>
            <p:ph idx="1" type="body"/>
          </p:nvPr>
        </p:nvSpPr>
        <p:spPr>
          <a:xfrm rot="5400000">
            <a:off x="1565626" y="-231078"/>
            <a:ext cx="3926700" cy="58008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ogo Slide">
  <p:cSld name="1_Logo Slide">
    <p:bg>
      <p:bgPr>
        <a:blipFill>
          <a:blip r:embed="rId2">
            <a:alphaModFix/>
          </a:blip>
          <a:stretch>
            <a:fillRect/>
          </a:stretch>
        </a:blipFill>
      </p:bgPr>
    </p:bg>
    <p:spTree>
      <p:nvGrpSpPr>
        <p:cNvPr id="123" name="Shape 123"/>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7" name="Shape 127"/>
        <p:cNvGrpSpPr/>
        <p:nvPr/>
      </p:nvGrpSpPr>
      <p:grpSpPr>
        <a:xfrm>
          <a:off x="0" y="0"/>
          <a:ext cx="0" cy="0"/>
          <a:chOff x="0" y="0"/>
          <a:chExt cx="0" cy="0"/>
        </a:xfrm>
      </p:grpSpPr>
      <p:sp>
        <p:nvSpPr>
          <p:cNvPr id="128" name="Google Shape;128;g2b04c18084c_0_69"/>
          <p:cNvSpPr txBox="1"/>
          <p:nvPr>
            <p:ph type="title"/>
          </p:nvPr>
        </p:nvSpPr>
        <p:spPr>
          <a:xfrm>
            <a:off x="933450" y="728187"/>
            <a:ext cx="7763100" cy="5268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g2b04c18084c_0_69"/>
          <p:cNvSpPr txBox="1"/>
          <p:nvPr>
            <p:ph idx="1" type="body"/>
          </p:nvPr>
        </p:nvSpPr>
        <p:spPr>
          <a:xfrm>
            <a:off x="933450" y="1369219"/>
            <a:ext cx="7763100" cy="3263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0" name="Shape 130"/>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1" name="Shape 131"/>
        <p:cNvGrpSpPr/>
        <p:nvPr/>
      </p:nvGrpSpPr>
      <p:grpSpPr>
        <a:xfrm>
          <a:off x="0" y="0"/>
          <a:ext cx="0" cy="0"/>
          <a:chOff x="0" y="0"/>
          <a:chExt cx="0" cy="0"/>
        </a:xfrm>
      </p:grpSpPr>
      <p:sp>
        <p:nvSpPr>
          <p:cNvPr id="132" name="Google Shape;132;g2b04c18084c_0_73"/>
          <p:cNvSpPr txBox="1"/>
          <p:nvPr>
            <p:ph type="ctrTitle"/>
          </p:nvPr>
        </p:nvSpPr>
        <p:spPr>
          <a:xfrm>
            <a:off x="928991" y="841772"/>
            <a:ext cx="6858000" cy="17907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g2b04c18084c_0_73"/>
          <p:cNvSpPr txBox="1"/>
          <p:nvPr>
            <p:ph idx="1" type="subTitle"/>
          </p:nvPr>
        </p:nvSpPr>
        <p:spPr>
          <a:xfrm>
            <a:off x="928991" y="2571137"/>
            <a:ext cx="6858000" cy="15027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750"/>
              </a:spcBef>
              <a:spcAft>
                <a:spcPts val="0"/>
              </a:spcAft>
              <a:buSzPts val="1800"/>
              <a:buNone/>
              <a:defRPr b="0" i="0" sz="1800">
                <a:latin typeface="Avenir"/>
                <a:ea typeface="Avenir"/>
                <a:cs typeface="Avenir"/>
                <a:sym typeface="Avenir"/>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34" name="Shape 134"/>
        <p:cNvGrpSpPr/>
        <p:nvPr/>
      </p:nvGrpSpPr>
      <p:grpSpPr>
        <a:xfrm>
          <a:off x="0" y="0"/>
          <a:ext cx="0" cy="0"/>
          <a:chOff x="0" y="0"/>
          <a:chExt cx="0" cy="0"/>
        </a:xfrm>
      </p:grpSpPr>
      <p:sp>
        <p:nvSpPr>
          <p:cNvPr id="135" name="Google Shape;135;g2b04c18084c_0_76"/>
          <p:cNvSpPr txBox="1"/>
          <p:nvPr>
            <p:ph type="title"/>
          </p:nvPr>
        </p:nvSpPr>
        <p:spPr>
          <a:xfrm>
            <a:off x="921670" y="650360"/>
            <a:ext cx="7755300" cy="6105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g2b04c18084c_0_76"/>
          <p:cNvSpPr txBox="1"/>
          <p:nvPr>
            <p:ph idx="1" type="body"/>
          </p:nvPr>
        </p:nvSpPr>
        <p:spPr>
          <a:xfrm>
            <a:off x="921671" y="1260872"/>
            <a:ext cx="3699000" cy="6180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SzPts val="1800"/>
              <a:buNone/>
              <a:defRPr b="1" sz="1800"/>
            </a:lvl1pPr>
            <a:lvl2pPr indent="-228600" lvl="1" marL="914400" algn="l">
              <a:lnSpc>
                <a:spcPct val="90000"/>
              </a:lnSpc>
              <a:spcBef>
                <a:spcPts val="375"/>
              </a:spcBef>
              <a:spcAft>
                <a:spcPts val="0"/>
              </a:spcAft>
              <a:buSzPts val="1500"/>
              <a:buNone/>
              <a:defRPr b="1" sz="1500"/>
            </a:lvl2pPr>
            <a:lvl3pPr indent="-228600" lvl="2" marL="1371600" algn="l">
              <a:lnSpc>
                <a:spcPct val="90000"/>
              </a:lnSpc>
              <a:spcBef>
                <a:spcPts val="375"/>
              </a:spcBef>
              <a:spcAft>
                <a:spcPts val="0"/>
              </a:spcAft>
              <a:buSzPts val="1350"/>
              <a:buNone/>
              <a:defRPr b="1" sz="1350"/>
            </a:lvl3pPr>
            <a:lvl4pPr indent="-228600" lvl="3" marL="1828800" algn="l">
              <a:lnSpc>
                <a:spcPct val="90000"/>
              </a:lnSpc>
              <a:spcBef>
                <a:spcPts val="375"/>
              </a:spcBef>
              <a:spcAft>
                <a:spcPts val="0"/>
              </a:spcAft>
              <a:buSzPts val="1200"/>
              <a:buNone/>
              <a:defRPr b="1" sz="1200"/>
            </a:lvl4pPr>
            <a:lvl5pPr indent="-228600" lvl="4" marL="2286000" algn="l">
              <a:lnSpc>
                <a:spcPct val="90000"/>
              </a:lnSpc>
              <a:spcBef>
                <a:spcPts val="375"/>
              </a:spcBef>
              <a:spcAft>
                <a:spcPts val="0"/>
              </a:spcAft>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137" name="Google Shape;137;g2b04c18084c_0_76"/>
          <p:cNvSpPr txBox="1"/>
          <p:nvPr>
            <p:ph idx="2" type="body"/>
          </p:nvPr>
        </p:nvSpPr>
        <p:spPr>
          <a:xfrm>
            <a:off x="921671" y="1878806"/>
            <a:ext cx="3699000" cy="2763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38" name="Google Shape;138;g2b04c18084c_0_76"/>
          <p:cNvSpPr txBox="1"/>
          <p:nvPr>
            <p:ph idx="3" type="body"/>
          </p:nvPr>
        </p:nvSpPr>
        <p:spPr>
          <a:xfrm>
            <a:off x="4978105" y="1260872"/>
            <a:ext cx="3699000" cy="6180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SzPts val="1800"/>
              <a:buNone/>
              <a:defRPr b="1" sz="1800"/>
            </a:lvl1pPr>
            <a:lvl2pPr indent="-228600" lvl="1" marL="914400" algn="l">
              <a:lnSpc>
                <a:spcPct val="90000"/>
              </a:lnSpc>
              <a:spcBef>
                <a:spcPts val="375"/>
              </a:spcBef>
              <a:spcAft>
                <a:spcPts val="0"/>
              </a:spcAft>
              <a:buSzPts val="1500"/>
              <a:buNone/>
              <a:defRPr b="1" sz="1500"/>
            </a:lvl2pPr>
            <a:lvl3pPr indent="-228600" lvl="2" marL="1371600" algn="l">
              <a:lnSpc>
                <a:spcPct val="90000"/>
              </a:lnSpc>
              <a:spcBef>
                <a:spcPts val="375"/>
              </a:spcBef>
              <a:spcAft>
                <a:spcPts val="0"/>
              </a:spcAft>
              <a:buSzPts val="1350"/>
              <a:buNone/>
              <a:defRPr b="1" sz="1350"/>
            </a:lvl3pPr>
            <a:lvl4pPr indent="-228600" lvl="3" marL="1828800" algn="l">
              <a:lnSpc>
                <a:spcPct val="90000"/>
              </a:lnSpc>
              <a:spcBef>
                <a:spcPts val="375"/>
              </a:spcBef>
              <a:spcAft>
                <a:spcPts val="0"/>
              </a:spcAft>
              <a:buSzPts val="1200"/>
              <a:buNone/>
              <a:defRPr b="1" sz="1200"/>
            </a:lvl4pPr>
            <a:lvl5pPr indent="-228600" lvl="4" marL="2286000" algn="l">
              <a:lnSpc>
                <a:spcPct val="90000"/>
              </a:lnSpc>
              <a:spcBef>
                <a:spcPts val="375"/>
              </a:spcBef>
              <a:spcAft>
                <a:spcPts val="0"/>
              </a:spcAft>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139" name="Google Shape;139;g2b04c18084c_0_76"/>
          <p:cNvSpPr txBox="1"/>
          <p:nvPr>
            <p:ph idx="4" type="body"/>
          </p:nvPr>
        </p:nvSpPr>
        <p:spPr>
          <a:xfrm>
            <a:off x="4978105" y="1878806"/>
            <a:ext cx="3699000" cy="2763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0" name="Shape 140"/>
        <p:cNvGrpSpPr/>
        <p:nvPr/>
      </p:nvGrpSpPr>
      <p:grpSpPr>
        <a:xfrm>
          <a:off x="0" y="0"/>
          <a:ext cx="0" cy="0"/>
          <a:chOff x="0" y="0"/>
          <a:chExt cx="0" cy="0"/>
        </a:xfrm>
      </p:grpSpPr>
      <p:sp>
        <p:nvSpPr>
          <p:cNvPr id="141" name="Google Shape;141;g2b04c18084c_0_82"/>
          <p:cNvSpPr txBox="1"/>
          <p:nvPr>
            <p:ph type="title"/>
          </p:nvPr>
        </p:nvSpPr>
        <p:spPr>
          <a:xfrm>
            <a:off x="905990" y="1282304"/>
            <a:ext cx="7886700" cy="2139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g2b04c18084c_0_82"/>
          <p:cNvSpPr txBox="1"/>
          <p:nvPr>
            <p:ph idx="1" type="body"/>
          </p:nvPr>
        </p:nvSpPr>
        <p:spPr>
          <a:xfrm>
            <a:off x="905990" y="3385841"/>
            <a:ext cx="7886700" cy="1237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800"/>
              <a:buNone/>
              <a:defRPr sz="1800">
                <a:solidFill>
                  <a:srgbClr val="5F5F5F"/>
                </a:solidFill>
              </a:defRPr>
            </a:lvl1pPr>
            <a:lvl2pPr indent="-228600" lvl="1" marL="914400" algn="l">
              <a:lnSpc>
                <a:spcPct val="90000"/>
              </a:lnSpc>
              <a:spcBef>
                <a:spcPts val="375"/>
              </a:spcBef>
              <a:spcAft>
                <a:spcPts val="0"/>
              </a:spcAft>
              <a:buSzPts val="1500"/>
              <a:buNone/>
              <a:defRPr sz="1500">
                <a:solidFill>
                  <a:srgbClr val="888888"/>
                </a:solidFill>
              </a:defRPr>
            </a:lvl2pPr>
            <a:lvl3pPr indent="-228600" lvl="2" marL="1371600" algn="l">
              <a:lnSpc>
                <a:spcPct val="90000"/>
              </a:lnSpc>
              <a:spcBef>
                <a:spcPts val="375"/>
              </a:spcBef>
              <a:spcAft>
                <a:spcPts val="0"/>
              </a:spcAft>
              <a:buSzPts val="1350"/>
              <a:buNone/>
              <a:defRPr sz="1350">
                <a:solidFill>
                  <a:srgbClr val="888888"/>
                </a:solidFill>
              </a:defRPr>
            </a:lvl3pPr>
            <a:lvl4pPr indent="-228600" lvl="3" marL="1828800" algn="l">
              <a:lnSpc>
                <a:spcPct val="90000"/>
              </a:lnSpc>
              <a:spcBef>
                <a:spcPts val="375"/>
              </a:spcBef>
              <a:spcAft>
                <a:spcPts val="0"/>
              </a:spcAft>
              <a:buSzPts val="1200"/>
              <a:buNone/>
              <a:defRPr sz="1200">
                <a:solidFill>
                  <a:srgbClr val="888888"/>
                </a:solidFill>
              </a:defRPr>
            </a:lvl4pPr>
            <a:lvl5pPr indent="-228600" lvl="4" marL="2286000" algn="l">
              <a:lnSpc>
                <a:spcPct val="90000"/>
              </a:lnSpc>
              <a:spcBef>
                <a:spcPts val="375"/>
              </a:spcBef>
              <a:spcAft>
                <a:spcPts val="0"/>
              </a:spcAft>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43" name="Shape 143"/>
        <p:cNvGrpSpPr/>
        <p:nvPr/>
      </p:nvGrpSpPr>
      <p:grpSpPr>
        <a:xfrm>
          <a:off x="0" y="0"/>
          <a:ext cx="0" cy="0"/>
          <a:chOff x="0" y="0"/>
          <a:chExt cx="0" cy="0"/>
        </a:xfrm>
      </p:grpSpPr>
      <p:sp>
        <p:nvSpPr>
          <p:cNvPr id="144" name="Google Shape;144;g2b04c18084c_0_85"/>
          <p:cNvSpPr txBox="1"/>
          <p:nvPr>
            <p:ph type="title"/>
          </p:nvPr>
        </p:nvSpPr>
        <p:spPr>
          <a:xfrm>
            <a:off x="913994" y="728187"/>
            <a:ext cx="7763100" cy="5268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g2b04c18084c_0_85"/>
          <p:cNvSpPr txBox="1"/>
          <p:nvPr>
            <p:ph idx="1" type="body"/>
          </p:nvPr>
        </p:nvSpPr>
        <p:spPr>
          <a:xfrm>
            <a:off x="904672" y="1369219"/>
            <a:ext cx="3706200" cy="3263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46" name="Google Shape;146;g2b04c18084c_0_85"/>
          <p:cNvSpPr txBox="1"/>
          <p:nvPr>
            <p:ph idx="2" type="body"/>
          </p:nvPr>
        </p:nvSpPr>
        <p:spPr>
          <a:xfrm>
            <a:off x="4970833" y="1369219"/>
            <a:ext cx="3706200" cy="3263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2" name="Shape 22"/>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7" name="Shape 147"/>
        <p:cNvGrpSpPr/>
        <p:nvPr/>
      </p:nvGrpSpPr>
      <p:grpSpPr>
        <a:xfrm>
          <a:off x="0" y="0"/>
          <a:ext cx="0" cy="0"/>
          <a:chOff x="0" y="0"/>
          <a:chExt cx="0" cy="0"/>
        </a:xfrm>
      </p:grpSpPr>
      <p:sp>
        <p:nvSpPr>
          <p:cNvPr id="148" name="Google Shape;148;g2b04c18084c_0_89"/>
          <p:cNvSpPr txBox="1"/>
          <p:nvPr>
            <p:ph type="title"/>
          </p:nvPr>
        </p:nvSpPr>
        <p:spPr>
          <a:xfrm>
            <a:off x="933450" y="728187"/>
            <a:ext cx="7763100" cy="5268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Slide">
  <p:cSld name="Logo Slide">
    <p:bg>
      <p:bgPr>
        <a:blipFill>
          <a:blip r:embed="rId2">
            <a:alphaModFix/>
          </a:blip>
          <a:stretch>
            <a:fillRect/>
          </a:stretch>
        </a:blipFill>
      </p:bgPr>
    </p:bg>
    <p:spTree>
      <p:nvGrpSpPr>
        <p:cNvPr id="149" name="Shape 149"/>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0" name="Shape 150"/>
        <p:cNvGrpSpPr/>
        <p:nvPr/>
      </p:nvGrpSpPr>
      <p:grpSpPr>
        <a:xfrm>
          <a:off x="0" y="0"/>
          <a:ext cx="0" cy="0"/>
          <a:chOff x="0" y="0"/>
          <a:chExt cx="0" cy="0"/>
        </a:xfrm>
      </p:grpSpPr>
      <p:sp>
        <p:nvSpPr>
          <p:cNvPr id="151" name="Google Shape;151;g2b04c18084c_0_92"/>
          <p:cNvSpPr txBox="1"/>
          <p:nvPr>
            <p:ph type="title"/>
          </p:nvPr>
        </p:nvSpPr>
        <p:spPr>
          <a:xfrm>
            <a:off x="938213" y="740569"/>
            <a:ext cx="2949300" cy="8025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g2b04c18084c_0_92"/>
          <p:cNvSpPr txBox="1"/>
          <p:nvPr>
            <p:ph idx="1" type="body"/>
          </p:nvPr>
        </p:nvSpPr>
        <p:spPr>
          <a:xfrm>
            <a:off x="4231531" y="740569"/>
            <a:ext cx="4464900" cy="3655200"/>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SzPts val="2400"/>
              <a:buChar char="•"/>
              <a:defRPr sz="2400"/>
            </a:lvl1pPr>
            <a:lvl2pPr indent="-361950" lvl="1" marL="914400" algn="l">
              <a:lnSpc>
                <a:spcPct val="90000"/>
              </a:lnSpc>
              <a:spcBef>
                <a:spcPts val="375"/>
              </a:spcBef>
              <a:spcAft>
                <a:spcPts val="0"/>
              </a:spcAft>
              <a:buSzPts val="2100"/>
              <a:buChar char="•"/>
              <a:defRPr sz="2100"/>
            </a:lvl2pPr>
            <a:lvl3pPr indent="-342900" lvl="2" marL="1371600" algn="l">
              <a:lnSpc>
                <a:spcPct val="90000"/>
              </a:lnSpc>
              <a:spcBef>
                <a:spcPts val="375"/>
              </a:spcBef>
              <a:spcAft>
                <a:spcPts val="0"/>
              </a:spcAft>
              <a:buSzPts val="1800"/>
              <a:buChar char="•"/>
              <a:defRPr sz="1800"/>
            </a:lvl3pPr>
            <a:lvl4pPr indent="-323850" lvl="3" marL="1828800" algn="l">
              <a:lnSpc>
                <a:spcPct val="90000"/>
              </a:lnSpc>
              <a:spcBef>
                <a:spcPts val="375"/>
              </a:spcBef>
              <a:spcAft>
                <a:spcPts val="0"/>
              </a:spcAft>
              <a:buSzPts val="1500"/>
              <a:buChar char="•"/>
              <a:defRPr sz="1500"/>
            </a:lvl4pPr>
            <a:lvl5pPr indent="-323850" lvl="4" marL="2286000" algn="l">
              <a:lnSpc>
                <a:spcPct val="90000"/>
              </a:lnSpc>
              <a:spcBef>
                <a:spcPts val="375"/>
              </a:spcBef>
              <a:spcAft>
                <a:spcPts val="0"/>
              </a:spcAft>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153" name="Google Shape;153;g2b04c18084c_0_92"/>
          <p:cNvSpPr txBox="1"/>
          <p:nvPr>
            <p:ph idx="2" type="body"/>
          </p:nvPr>
        </p:nvSpPr>
        <p:spPr>
          <a:xfrm>
            <a:off x="938213" y="1543050"/>
            <a:ext cx="2949300" cy="28587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600"/>
              <a:buNone/>
              <a:defRPr sz="1600"/>
            </a:lvl1pPr>
            <a:lvl2pPr indent="-228600" lvl="1" marL="914400" algn="l">
              <a:lnSpc>
                <a:spcPct val="90000"/>
              </a:lnSpc>
              <a:spcBef>
                <a:spcPts val="375"/>
              </a:spcBef>
              <a:spcAft>
                <a:spcPts val="0"/>
              </a:spcAft>
              <a:buSzPts val="1050"/>
              <a:buNone/>
              <a:defRPr sz="1050"/>
            </a:lvl2pPr>
            <a:lvl3pPr indent="-228600" lvl="2" marL="1371600" algn="l">
              <a:lnSpc>
                <a:spcPct val="90000"/>
              </a:lnSpc>
              <a:spcBef>
                <a:spcPts val="375"/>
              </a:spcBef>
              <a:spcAft>
                <a:spcPts val="0"/>
              </a:spcAft>
              <a:buSzPts val="900"/>
              <a:buNone/>
              <a:defRPr sz="900"/>
            </a:lvl3pPr>
            <a:lvl4pPr indent="-228600" lvl="3" marL="1828800" algn="l">
              <a:lnSpc>
                <a:spcPct val="90000"/>
              </a:lnSpc>
              <a:spcBef>
                <a:spcPts val="375"/>
              </a:spcBef>
              <a:spcAft>
                <a:spcPts val="0"/>
              </a:spcAft>
              <a:buSzPts val="750"/>
              <a:buNone/>
              <a:defRPr sz="750"/>
            </a:lvl4pPr>
            <a:lvl5pPr indent="-228600" lvl="4" marL="2286000" algn="l">
              <a:lnSpc>
                <a:spcPct val="90000"/>
              </a:lnSpc>
              <a:spcBef>
                <a:spcPts val="375"/>
              </a:spcBef>
              <a:spcAft>
                <a:spcPts val="0"/>
              </a:spcAft>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54" name="Shape 154"/>
        <p:cNvGrpSpPr/>
        <p:nvPr/>
      </p:nvGrpSpPr>
      <p:grpSpPr>
        <a:xfrm>
          <a:off x="0" y="0"/>
          <a:ext cx="0" cy="0"/>
          <a:chOff x="0" y="0"/>
          <a:chExt cx="0" cy="0"/>
        </a:xfrm>
      </p:grpSpPr>
      <p:sp>
        <p:nvSpPr>
          <p:cNvPr id="155" name="Google Shape;155;g2b04c18084c_0_96"/>
          <p:cNvSpPr txBox="1"/>
          <p:nvPr>
            <p:ph type="title"/>
          </p:nvPr>
        </p:nvSpPr>
        <p:spPr>
          <a:xfrm>
            <a:off x="902215" y="740568"/>
            <a:ext cx="2949300" cy="8025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 name="Google Shape;156;g2b04c18084c_0_96"/>
          <p:cNvSpPr/>
          <p:nvPr>
            <p:ph idx="2" type="pic"/>
          </p:nvPr>
        </p:nvSpPr>
        <p:spPr>
          <a:xfrm>
            <a:off x="4159765" y="740569"/>
            <a:ext cx="4536900" cy="3655200"/>
          </a:xfrm>
          <a:prstGeom prst="rect">
            <a:avLst/>
          </a:prstGeom>
          <a:noFill/>
          <a:ln>
            <a:noFill/>
          </a:ln>
        </p:spPr>
      </p:sp>
      <p:sp>
        <p:nvSpPr>
          <p:cNvPr id="157" name="Google Shape;157;g2b04c18084c_0_96"/>
          <p:cNvSpPr txBox="1"/>
          <p:nvPr>
            <p:ph idx="1" type="body"/>
          </p:nvPr>
        </p:nvSpPr>
        <p:spPr>
          <a:xfrm>
            <a:off x="902215" y="1543050"/>
            <a:ext cx="2949300" cy="28587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600"/>
              <a:buNone/>
              <a:defRPr sz="1600"/>
            </a:lvl1pPr>
            <a:lvl2pPr indent="-228600" lvl="1" marL="914400" algn="l">
              <a:lnSpc>
                <a:spcPct val="90000"/>
              </a:lnSpc>
              <a:spcBef>
                <a:spcPts val="375"/>
              </a:spcBef>
              <a:spcAft>
                <a:spcPts val="0"/>
              </a:spcAft>
              <a:buSzPts val="1050"/>
              <a:buNone/>
              <a:defRPr sz="1050"/>
            </a:lvl2pPr>
            <a:lvl3pPr indent="-228600" lvl="2" marL="1371600" algn="l">
              <a:lnSpc>
                <a:spcPct val="90000"/>
              </a:lnSpc>
              <a:spcBef>
                <a:spcPts val="375"/>
              </a:spcBef>
              <a:spcAft>
                <a:spcPts val="0"/>
              </a:spcAft>
              <a:buSzPts val="900"/>
              <a:buNone/>
              <a:defRPr sz="900"/>
            </a:lvl3pPr>
            <a:lvl4pPr indent="-228600" lvl="3" marL="1828800" algn="l">
              <a:lnSpc>
                <a:spcPct val="90000"/>
              </a:lnSpc>
              <a:spcBef>
                <a:spcPts val="375"/>
              </a:spcBef>
              <a:spcAft>
                <a:spcPts val="0"/>
              </a:spcAft>
              <a:buSzPts val="750"/>
              <a:buNone/>
              <a:defRPr sz="750"/>
            </a:lvl4pPr>
            <a:lvl5pPr indent="-228600" lvl="4" marL="2286000" algn="l">
              <a:lnSpc>
                <a:spcPct val="90000"/>
              </a:lnSpc>
              <a:spcBef>
                <a:spcPts val="375"/>
              </a:spcBef>
              <a:spcAft>
                <a:spcPts val="0"/>
              </a:spcAft>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8" name="Shape 158"/>
        <p:cNvGrpSpPr/>
        <p:nvPr/>
      </p:nvGrpSpPr>
      <p:grpSpPr>
        <a:xfrm>
          <a:off x="0" y="0"/>
          <a:ext cx="0" cy="0"/>
          <a:chOff x="0" y="0"/>
          <a:chExt cx="0" cy="0"/>
        </a:xfrm>
      </p:grpSpPr>
      <p:sp>
        <p:nvSpPr>
          <p:cNvPr id="159" name="Google Shape;159;g2b04c18084c_0_100"/>
          <p:cNvSpPr txBox="1"/>
          <p:nvPr>
            <p:ph type="title"/>
          </p:nvPr>
        </p:nvSpPr>
        <p:spPr>
          <a:xfrm>
            <a:off x="933450" y="728187"/>
            <a:ext cx="7763100" cy="5268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 name="Google Shape;160;g2b04c18084c_0_100"/>
          <p:cNvSpPr txBox="1"/>
          <p:nvPr>
            <p:ph idx="1" type="body"/>
          </p:nvPr>
        </p:nvSpPr>
        <p:spPr>
          <a:xfrm rot="5400000">
            <a:off x="3183278" y="-880631"/>
            <a:ext cx="3263400" cy="77631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1" name="Shape 161"/>
        <p:cNvGrpSpPr/>
        <p:nvPr/>
      </p:nvGrpSpPr>
      <p:grpSpPr>
        <a:xfrm>
          <a:off x="0" y="0"/>
          <a:ext cx="0" cy="0"/>
          <a:chOff x="0" y="0"/>
          <a:chExt cx="0" cy="0"/>
        </a:xfrm>
      </p:grpSpPr>
      <p:sp>
        <p:nvSpPr>
          <p:cNvPr id="162" name="Google Shape;162;g2b04c18084c_0_103"/>
          <p:cNvSpPr txBox="1"/>
          <p:nvPr>
            <p:ph type="title"/>
          </p:nvPr>
        </p:nvSpPr>
        <p:spPr>
          <a:xfrm rot="5400000">
            <a:off x="5566201" y="1683521"/>
            <a:ext cx="3926700" cy="19716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3" name="Google Shape;163;g2b04c18084c_0_103"/>
          <p:cNvSpPr txBox="1"/>
          <p:nvPr>
            <p:ph idx="1" type="body"/>
          </p:nvPr>
        </p:nvSpPr>
        <p:spPr>
          <a:xfrm rot="5400000">
            <a:off x="1565625" y="-231079"/>
            <a:ext cx="3926700" cy="58008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spTree>
      <p:nvGrpSpPr>
        <p:cNvPr id="23" name="Shape 23"/>
        <p:cNvGrpSpPr/>
        <p:nvPr/>
      </p:nvGrpSpPr>
      <p:grpSpPr>
        <a:xfrm>
          <a:off x="0" y="0"/>
          <a:ext cx="0" cy="0"/>
          <a:chOff x="0" y="0"/>
          <a:chExt cx="0" cy="0"/>
        </a:xfrm>
      </p:grpSpPr>
      <p:sp>
        <p:nvSpPr>
          <p:cNvPr id="24" name="Google Shape;24;g1f929d7d522_0_142"/>
          <p:cNvSpPr txBox="1"/>
          <p:nvPr>
            <p:ph type="title"/>
          </p:nvPr>
        </p:nvSpPr>
        <p:spPr>
          <a:xfrm>
            <a:off x="311700" y="2150850"/>
            <a:ext cx="8520600" cy="8418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5" name="Google Shape;25;g1f929d7d522_0_1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1">
  <p:cSld name="PICTURE_WITH_CAPTION_TEXT_1">
    <p:spTree>
      <p:nvGrpSpPr>
        <p:cNvPr id="26" name="Shape 26"/>
        <p:cNvGrpSpPr/>
        <p:nvPr/>
      </p:nvGrpSpPr>
      <p:grpSpPr>
        <a:xfrm>
          <a:off x="0" y="0"/>
          <a:ext cx="0" cy="0"/>
          <a:chOff x="0" y="0"/>
          <a:chExt cx="0" cy="0"/>
        </a:xfrm>
      </p:grpSpPr>
      <p:sp>
        <p:nvSpPr>
          <p:cNvPr id="27" name="Google Shape;27;g214ac1b1926_0_117"/>
          <p:cNvSpPr txBox="1"/>
          <p:nvPr>
            <p:ph type="title"/>
          </p:nvPr>
        </p:nvSpPr>
        <p:spPr>
          <a:xfrm>
            <a:off x="902215" y="932849"/>
            <a:ext cx="29490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 name="Google Shape;28;g214ac1b1926_0_117"/>
          <p:cNvSpPr/>
          <p:nvPr>
            <p:ph idx="2" type="pic"/>
          </p:nvPr>
        </p:nvSpPr>
        <p:spPr>
          <a:xfrm>
            <a:off x="4159766" y="932851"/>
            <a:ext cx="4536600" cy="3655200"/>
          </a:xfrm>
          <a:prstGeom prst="rect">
            <a:avLst/>
          </a:prstGeom>
          <a:noFill/>
          <a:ln>
            <a:noFill/>
          </a:ln>
        </p:spPr>
      </p:sp>
      <p:sp>
        <p:nvSpPr>
          <p:cNvPr id="29" name="Google Shape;29;g214ac1b1926_0_117"/>
          <p:cNvSpPr txBox="1"/>
          <p:nvPr>
            <p:ph idx="1" type="body"/>
          </p:nvPr>
        </p:nvSpPr>
        <p:spPr>
          <a:xfrm>
            <a:off x="902215" y="1735331"/>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Slide">
  <p:cSld name="Logo Slide">
    <p:bg>
      <p:bgPr>
        <a:blipFill>
          <a:blip r:embed="rId2">
            <a:alphaModFix/>
          </a:blip>
          <a:stretch>
            <a:fillRect/>
          </a:stretch>
        </a:blipFill>
      </p:bgPr>
    </p:bg>
    <p:spTree>
      <p:nvGrpSpPr>
        <p:cNvPr id="30" name="Shape 30"/>
        <p:cNvGrpSpPr/>
        <p:nvPr/>
      </p:nvGrpSpPr>
      <p:grpSpPr>
        <a:xfrm>
          <a:off x="0" y="0"/>
          <a:ext cx="0" cy="0"/>
          <a:chOff x="0" y="0"/>
          <a:chExt cx="0" cy="0"/>
        </a:xfrm>
      </p:grpSpPr>
      <p:pic>
        <p:nvPicPr>
          <p:cNvPr descr="A picture containing drawing&#10;&#10;Description automatically generated" id="31" name="Google Shape;31;p24"/>
          <p:cNvPicPr preferRelativeResize="0"/>
          <p:nvPr/>
        </p:nvPicPr>
        <p:blipFill rotWithShape="1">
          <a:blip r:embed="rId3">
            <a:alphaModFix/>
          </a:blip>
          <a:srcRect b="0" l="0" r="30357" t="0"/>
          <a:stretch/>
        </p:blipFill>
        <p:spPr>
          <a:xfrm>
            <a:off x="2464420" y="1055649"/>
            <a:ext cx="4215161" cy="2182561"/>
          </a:xfrm>
          <a:prstGeom prst="rect">
            <a:avLst/>
          </a:prstGeom>
          <a:noFill/>
          <a:ln>
            <a:noFill/>
          </a:ln>
        </p:spPr>
      </p:pic>
      <p:sp>
        <p:nvSpPr>
          <p:cNvPr id="32" name="Google Shape;32;p24"/>
          <p:cNvSpPr/>
          <p:nvPr/>
        </p:nvSpPr>
        <p:spPr>
          <a:xfrm>
            <a:off x="7287812" y="182527"/>
            <a:ext cx="1687500" cy="6393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3" name="Shape 33"/>
        <p:cNvGrpSpPr/>
        <p:nvPr/>
      </p:nvGrpSpPr>
      <p:grpSpPr>
        <a:xfrm>
          <a:off x="0" y="0"/>
          <a:ext cx="0" cy="0"/>
          <a:chOff x="0" y="0"/>
          <a:chExt cx="0" cy="0"/>
        </a:xfrm>
      </p:grpSpPr>
      <p:sp>
        <p:nvSpPr>
          <p:cNvPr id="34" name="Google Shape;34;p26"/>
          <p:cNvSpPr txBox="1"/>
          <p:nvPr>
            <p:ph type="title"/>
          </p:nvPr>
        </p:nvSpPr>
        <p:spPr>
          <a:xfrm>
            <a:off x="902215" y="932849"/>
            <a:ext cx="29493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5" name="Google Shape;35;p26"/>
          <p:cNvSpPr/>
          <p:nvPr>
            <p:ph idx="2" type="pic"/>
          </p:nvPr>
        </p:nvSpPr>
        <p:spPr>
          <a:xfrm>
            <a:off x="4159766" y="932851"/>
            <a:ext cx="4536900" cy="3655200"/>
          </a:xfrm>
          <a:prstGeom prst="rect">
            <a:avLst/>
          </a:prstGeom>
          <a:noFill/>
          <a:ln>
            <a:noFill/>
          </a:ln>
        </p:spPr>
      </p:sp>
      <p:sp>
        <p:nvSpPr>
          <p:cNvPr id="36" name="Google Shape;36;p26"/>
          <p:cNvSpPr txBox="1"/>
          <p:nvPr>
            <p:ph idx="1" type="body"/>
          </p:nvPr>
        </p:nvSpPr>
        <p:spPr>
          <a:xfrm>
            <a:off x="902215" y="1735331"/>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37" name="Shape 37"/>
        <p:cNvGrpSpPr/>
        <p:nvPr/>
      </p:nvGrpSpPr>
      <p:grpSpPr>
        <a:xfrm>
          <a:off x="0" y="0"/>
          <a:ext cx="0" cy="0"/>
          <a:chOff x="0" y="0"/>
          <a:chExt cx="0" cy="0"/>
        </a:xfrm>
      </p:grpSpPr>
      <p:sp>
        <p:nvSpPr>
          <p:cNvPr id="38" name="Google Shape;38;p27"/>
          <p:cNvSpPr txBox="1"/>
          <p:nvPr>
            <p:ph type="title"/>
          </p:nvPr>
        </p:nvSpPr>
        <p:spPr>
          <a:xfrm>
            <a:off x="921670" y="650360"/>
            <a:ext cx="7755300" cy="610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9" name="Google Shape;39;p27"/>
          <p:cNvSpPr txBox="1"/>
          <p:nvPr>
            <p:ph idx="1" type="body"/>
          </p:nvPr>
        </p:nvSpPr>
        <p:spPr>
          <a:xfrm>
            <a:off x="921671"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40" name="Google Shape;40;p27"/>
          <p:cNvSpPr txBox="1"/>
          <p:nvPr>
            <p:ph idx="2" type="body"/>
          </p:nvPr>
        </p:nvSpPr>
        <p:spPr>
          <a:xfrm>
            <a:off x="921671"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1" name="Google Shape;41;p27"/>
          <p:cNvSpPr txBox="1"/>
          <p:nvPr>
            <p:ph idx="3" type="body"/>
          </p:nvPr>
        </p:nvSpPr>
        <p:spPr>
          <a:xfrm>
            <a:off x="4978105"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42" name="Google Shape;42;p27"/>
          <p:cNvSpPr txBox="1"/>
          <p:nvPr>
            <p:ph idx="4" type="body"/>
          </p:nvPr>
        </p:nvSpPr>
        <p:spPr>
          <a:xfrm>
            <a:off x="4978105"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11" Type="http://schemas.openxmlformats.org/officeDocument/2006/relationships/slideLayout" Target="../slideLayouts/slideLayout9.xml"/><Relationship Id="rId10" Type="http://schemas.openxmlformats.org/officeDocument/2006/relationships/slideLayout" Target="../slideLayouts/slideLayout8.xml"/><Relationship Id="rId21" Type="http://schemas.openxmlformats.org/officeDocument/2006/relationships/theme" Target="../theme/theme4.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6.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slideLayout" Target="../slideLayouts/slideLayout17.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8.xml"/><Relationship Id="rId10" Type="http://schemas.openxmlformats.org/officeDocument/2006/relationships/slideLayout" Target="../slideLayouts/slideLayout27.xml"/><Relationship Id="rId13" Type="http://schemas.openxmlformats.org/officeDocument/2006/relationships/slideLayout" Target="../slideLayouts/slideLayout30.xml"/><Relationship Id="rId12" Type="http://schemas.openxmlformats.org/officeDocument/2006/relationships/slideLayout" Target="../slideLayouts/slideLayout29.xml"/><Relationship Id="rId1" Type="http://schemas.openxmlformats.org/officeDocument/2006/relationships/image" Target="../media/image16.png"/><Relationship Id="rId2" Type="http://schemas.openxmlformats.org/officeDocument/2006/relationships/slideLayout" Target="../slideLayouts/slideLayout19.xml"/><Relationship Id="rId3" Type="http://schemas.openxmlformats.org/officeDocument/2006/relationships/slideLayout" Target="../slideLayouts/slideLayout20.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5" Type="http://schemas.openxmlformats.org/officeDocument/2006/relationships/slideLayout" Target="../slideLayouts/slideLayout32.xml"/><Relationship Id="rId14" Type="http://schemas.openxmlformats.org/officeDocument/2006/relationships/slideLayout" Target="../slideLayouts/slideLayout31.xml"/><Relationship Id="rId17" Type="http://schemas.openxmlformats.org/officeDocument/2006/relationships/theme" Target="../theme/theme2.xml"/><Relationship Id="rId16" Type="http://schemas.openxmlformats.org/officeDocument/2006/relationships/slideLayout" Target="../slideLayouts/slideLayout33.xml"/><Relationship Id="rId5" Type="http://schemas.openxmlformats.org/officeDocument/2006/relationships/slideLayout" Target="../slideLayouts/slideLayout22.xml"/><Relationship Id="rId6" Type="http://schemas.openxmlformats.org/officeDocument/2006/relationships/slideLayout" Target="../slideLayouts/slideLayout23.xml"/><Relationship Id="rId7" Type="http://schemas.openxmlformats.org/officeDocument/2006/relationships/slideLayout" Target="../slideLayouts/slideLayout24.xml"/><Relationship Id="rId8"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3.xml"/><Relationship Id="rId10" Type="http://schemas.openxmlformats.org/officeDocument/2006/relationships/slideLayout" Target="../slideLayouts/slideLayout42.xml"/><Relationship Id="rId13" Type="http://schemas.openxmlformats.org/officeDocument/2006/relationships/slideLayout" Target="../slideLayouts/slideLayout45.xml"/><Relationship Id="rId12" Type="http://schemas.openxmlformats.org/officeDocument/2006/relationships/slideLayout" Target="../slideLayouts/slideLayout44.xml"/><Relationship Id="rId1" Type="http://schemas.openxmlformats.org/officeDocument/2006/relationships/image" Target="../media/image2.png"/><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theme" Target="../theme/theme3.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21"/>
          <p:cNvSpPr txBox="1"/>
          <p:nvPr>
            <p:ph type="title"/>
          </p:nvPr>
        </p:nvSpPr>
        <p:spPr>
          <a:xfrm>
            <a:off x="933450" y="728187"/>
            <a:ext cx="7763100" cy="5268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rgbClr val="007B93"/>
              </a:buClr>
              <a:buSzPts val="3000"/>
              <a:buFont typeface="Avenir"/>
              <a:buNone/>
              <a:defRPr b="1" i="0" sz="3000" u="none" cap="none" strike="noStrike">
                <a:solidFill>
                  <a:srgbClr val="007B93"/>
                </a:solidFill>
                <a:latin typeface="Avenir"/>
                <a:ea typeface="Avenir"/>
                <a:cs typeface="Avenir"/>
                <a:sym typeface="Avenir"/>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1" name="Google Shape;11;p21"/>
          <p:cNvSpPr txBox="1"/>
          <p:nvPr>
            <p:ph idx="1" type="body"/>
          </p:nvPr>
        </p:nvSpPr>
        <p:spPr>
          <a:xfrm>
            <a:off x="933450" y="1369219"/>
            <a:ext cx="7763100" cy="3263400"/>
          </a:xfrm>
          <a:prstGeom prst="rect">
            <a:avLst/>
          </a:prstGeom>
          <a:noFill/>
          <a:ln>
            <a:noFill/>
          </a:ln>
        </p:spPr>
        <p:txBody>
          <a:bodyPr anchorCtr="0" anchor="t" bIns="34275" lIns="68575" spcFirstLastPara="1" rIns="68575" wrap="square" tIns="34275">
            <a:normAutofit/>
          </a:bodyPr>
          <a:lstStyle>
            <a:lvl1pPr indent="-381000" lvl="0" marL="457200" marR="0" rtl="0" algn="l">
              <a:lnSpc>
                <a:spcPct val="90000"/>
              </a:lnSpc>
              <a:spcBef>
                <a:spcPts val="800"/>
              </a:spcBef>
              <a:spcAft>
                <a:spcPts val="0"/>
              </a:spcAft>
              <a:buClr>
                <a:srgbClr val="E76127"/>
              </a:buClr>
              <a:buSzPts val="2400"/>
              <a:buFont typeface="Arial"/>
              <a:buChar char="•"/>
              <a:defRPr b="0" i="0" sz="2400" u="none" cap="none" strike="noStrike">
                <a:solidFill>
                  <a:srgbClr val="5F5F5F"/>
                </a:solidFill>
                <a:latin typeface="Avenir"/>
                <a:ea typeface="Avenir"/>
                <a:cs typeface="Avenir"/>
                <a:sym typeface="Avenir"/>
              </a:defRPr>
            </a:lvl1pPr>
            <a:lvl2pPr indent="-330200" lvl="1" marL="9144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2pPr>
            <a:lvl3pPr indent="-330200" lvl="2" marL="13716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3pPr>
            <a:lvl4pPr indent="-330200" lvl="3" marL="18288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4pPr>
            <a:lvl5pPr indent="-330200" lvl="4" marL="22860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pic>
        <p:nvPicPr>
          <p:cNvPr id="12" name="Google Shape;12;p21"/>
          <p:cNvPicPr preferRelativeResize="0"/>
          <p:nvPr/>
        </p:nvPicPr>
        <p:blipFill rotWithShape="1">
          <a:blip r:embed="rId2">
            <a:alphaModFix/>
          </a:blip>
          <a:srcRect b="0" l="0" r="0" t="0"/>
          <a:stretch/>
        </p:blipFill>
        <p:spPr>
          <a:xfrm>
            <a:off x="7383656" y="120788"/>
            <a:ext cx="1643475" cy="493050"/>
          </a:xfrm>
          <a:prstGeom prst="rect">
            <a:avLst/>
          </a:prstGeom>
          <a:noFill/>
          <a:ln>
            <a:noFill/>
          </a:ln>
        </p:spPr>
      </p:pic>
      <p:sp>
        <p:nvSpPr>
          <p:cNvPr id="13" name="Google Shape;13;p21"/>
          <p:cNvSpPr/>
          <p:nvPr/>
        </p:nvSpPr>
        <p:spPr>
          <a:xfrm>
            <a:off x="7036025" y="142425"/>
            <a:ext cx="1994100" cy="6456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72" name="Shape 72"/>
        <p:cNvGrpSpPr/>
        <p:nvPr/>
      </p:nvGrpSpPr>
      <p:grpSpPr>
        <a:xfrm>
          <a:off x="0" y="0"/>
          <a:ext cx="0" cy="0"/>
          <a:chOff x="0" y="0"/>
          <a:chExt cx="0" cy="0"/>
        </a:xfrm>
      </p:grpSpPr>
      <p:sp>
        <p:nvSpPr>
          <p:cNvPr id="73" name="Google Shape;73;g33143686f22_0_65"/>
          <p:cNvSpPr txBox="1"/>
          <p:nvPr>
            <p:ph type="title"/>
          </p:nvPr>
        </p:nvSpPr>
        <p:spPr>
          <a:xfrm>
            <a:off x="933450" y="728187"/>
            <a:ext cx="7763100" cy="5268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rgbClr val="007B93"/>
              </a:buClr>
              <a:buSzPts val="3200"/>
              <a:buFont typeface="Avenir"/>
              <a:buNone/>
              <a:defRPr b="1" i="0" sz="3200" u="none" cap="none" strike="noStrike">
                <a:solidFill>
                  <a:srgbClr val="007B93"/>
                </a:solidFill>
                <a:latin typeface="Avenir"/>
                <a:ea typeface="Avenir"/>
                <a:cs typeface="Avenir"/>
                <a:sym typeface="Avenir"/>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74" name="Google Shape;74;g33143686f22_0_65"/>
          <p:cNvSpPr txBox="1"/>
          <p:nvPr>
            <p:ph idx="1" type="body"/>
          </p:nvPr>
        </p:nvSpPr>
        <p:spPr>
          <a:xfrm>
            <a:off x="933450" y="1369219"/>
            <a:ext cx="7763100" cy="3263400"/>
          </a:xfrm>
          <a:prstGeom prst="rect">
            <a:avLst/>
          </a:prstGeom>
          <a:noFill/>
          <a:ln>
            <a:noFill/>
          </a:ln>
        </p:spPr>
        <p:txBody>
          <a:bodyPr anchorCtr="0" anchor="t" bIns="34275" lIns="68575" spcFirstLastPara="1" rIns="68575" wrap="square" tIns="34275">
            <a:noAutofit/>
          </a:bodyPr>
          <a:lstStyle>
            <a:lvl1pPr indent="-381000" lvl="0" marL="457200" marR="0" rtl="0" algn="l">
              <a:lnSpc>
                <a:spcPct val="90000"/>
              </a:lnSpc>
              <a:spcBef>
                <a:spcPts val="800"/>
              </a:spcBef>
              <a:spcAft>
                <a:spcPts val="0"/>
              </a:spcAft>
              <a:buClr>
                <a:srgbClr val="E76127"/>
              </a:buClr>
              <a:buSzPts val="2400"/>
              <a:buFont typeface="Arial"/>
              <a:buChar char="•"/>
              <a:defRPr b="0" i="0" sz="2400" u="none" cap="none" strike="noStrike">
                <a:solidFill>
                  <a:srgbClr val="5F5F5F"/>
                </a:solidFill>
                <a:latin typeface="Avenir"/>
                <a:ea typeface="Avenir"/>
                <a:cs typeface="Avenir"/>
                <a:sym typeface="Avenir"/>
              </a:defRPr>
            </a:lvl1pPr>
            <a:lvl2pPr indent="-330200" lvl="1" marL="9144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2pPr>
            <a:lvl3pPr indent="-330200" lvl="2" marL="13716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3pPr>
            <a:lvl4pPr indent="-330200" lvl="3" marL="18288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4pPr>
            <a:lvl5pPr indent="-330200" lvl="4" marL="22860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4" name="Shape 124"/>
        <p:cNvGrpSpPr/>
        <p:nvPr/>
      </p:nvGrpSpPr>
      <p:grpSpPr>
        <a:xfrm>
          <a:off x="0" y="0"/>
          <a:ext cx="0" cy="0"/>
          <a:chOff x="0" y="0"/>
          <a:chExt cx="0" cy="0"/>
        </a:xfrm>
      </p:grpSpPr>
      <p:sp>
        <p:nvSpPr>
          <p:cNvPr id="125" name="Google Shape;125;g2b04c18084c_0_66"/>
          <p:cNvSpPr txBox="1"/>
          <p:nvPr>
            <p:ph type="title"/>
          </p:nvPr>
        </p:nvSpPr>
        <p:spPr>
          <a:xfrm>
            <a:off x="933450" y="728187"/>
            <a:ext cx="7763100" cy="5268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7B93"/>
              </a:buClr>
              <a:buSzPts val="3200"/>
              <a:buFont typeface="Avenir"/>
              <a:buNone/>
              <a:defRPr b="1" i="0" sz="3200" u="none" cap="none" strike="noStrike">
                <a:solidFill>
                  <a:srgbClr val="007B93"/>
                </a:solidFill>
                <a:latin typeface="Avenir"/>
                <a:ea typeface="Avenir"/>
                <a:cs typeface="Avenir"/>
                <a:sym typeface="Avenir"/>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6" name="Google Shape;126;g2b04c18084c_0_66"/>
          <p:cNvSpPr txBox="1"/>
          <p:nvPr>
            <p:ph idx="1" type="body"/>
          </p:nvPr>
        </p:nvSpPr>
        <p:spPr>
          <a:xfrm>
            <a:off x="933450" y="1369219"/>
            <a:ext cx="7763100" cy="3263400"/>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750"/>
              </a:spcBef>
              <a:spcAft>
                <a:spcPts val="0"/>
              </a:spcAft>
              <a:buClr>
                <a:srgbClr val="E76127"/>
              </a:buClr>
              <a:buSzPts val="2400"/>
              <a:buFont typeface="Arial"/>
              <a:buChar char="•"/>
              <a:defRPr b="0" i="0" sz="2400" u="none" cap="none" strike="noStrike">
                <a:solidFill>
                  <a:srgbClr val="5F5F5F"/>
                </a:solidFill>
                <a:latin typeface="Avenir"/>
                <a:ea typeface="Avenir"/>
                <a:cs typeface="Avenir"/>
                <a:sym typeface="Avenir"/>
              </a:defRPr>
            </a:lvl1pPr>
            <a:lvl2pPr indent="-355600" lvl="1" marL="914400" marR="0" rtl="0" algn="l">
              <a:lnSpc>
                <a:spcPct val="90000"/>
              </a:lnSpc>
              <a:spcBef>
                <a:spcPts val="375"/>
              </a:spcBef>
              <a:spcAft>
                <a:spcPts val="0"/>
              </a:spcAft>
              <a:buClr>
                <a:srgbClr val="E76127"/>
              </a:buClr>
              <a:buSzPts val="2000"/>
              <a:buFont typeface="Arial"/>
              <a:buChar char="•"/>
              <a:defRPr b="0" i="0" sz="2000" u="none" cap="none" strike="noStrike">
                <a:solidFill>
                  <a:srgbClr val="5F5F5F"/>
                </a:solidFill>
                <a:latin typeface="Avenir"/>
                <a:ea typeface="Avenir"/>
                <a:cs typeface="Avenir"/>
                <a:sym typeface="Avenir"/>
              </a:defRPr>
            </a:lvl2pPr>
            <a:lvl3pPr indent="-342900" lvl="2" marL="1371600" marR="0" rtl="0" algn="l">
              <a:lnSpc>
                <a:spcPct val="90000"/>
              </a:lnSpc>
              <a:spcBef>
                <a:spcPts val="375"/>
              </a:spcBef>
              <a:spcAft>
                <a:spcPts val="0"/>
              </a:spcAft>
              <a:buClr>
                <a:srgbClr val="E76127"/>
              </a:buClr>
              <a:buSzPts val="1800"/>
              <a:buFont typeface="Arial"/>
              <a:buChar char="•"/>
              <a:defRPr b="0" i="0" sz="1800" u="none" cap="none" strike="noStrike">
                <a:solidFill>
                  <a:srgbClr val="5F5F5F"/>
                </a:solidFill>
                <a:latin typeface="Avenir"/>
                <a:ea typeface="Avenir"/>
                <a:cs typeface="Avenir"/>
                <a:sym typeface="Avenir"/>
              </a:defRPr>
            </a:lvl3pPr>
            <a:lvl4pPr indent="-330200" lvl="3" marL="1828800" marR="0" rtl="0" algn="l">
              <a:lnSpc>
                <a:spcPct val="90000"/>
              </a:lnSpc>
              <a:spcBef>
                <a:spcPts val="375"/>
              </a:spcBef>
              <a:spcAft>
                <a:spcPts val="0"/>
              </a:spcAft>
              <a:buClr>
                <a:srgbClr val="E76127"/>
              </a:buClr>
              <a:buSzPts val="1600"/>
              <a:buFont typeface="Arial"/>
              <a:buChar char="•"/>
              <a:defRPr b="0" i="0" sz="1600" u="none" cap="none" strike="noStrike">
                <a:solidFill>
                  <a:srgbClr val="5F5F5F"/>
                </a:solidFill>
                <a:latin typeface="Avenir"/>
                <a:ea typeface="Avenir"/>
                <a:cs typeface="Avenir"/>
                <a:sym typeface="Avenir"/>
              </a:defRPr>
            </a:lvl4pPr>
            <a:lvl5pPr indent="-317500" lvl="4" marL="2286000" marR="0" rtl="0" algn="l">
              <a:lnSpc>
                <a:spcPct val="90000"/>
              </a:lnSpc>
              <a:spcBef>
                <a:spcPts val="375"/>
              </a:spcBef>
              <a:spcAft>
                <a:spcPts val="0"/>
              </a:spcAft>
              <a:buClr>
                <a:srgbClr val="E76127"/>
              </a:buClr>
              <a:buSzPts val="1400"/>
              <a:buFont typeface="Arial"/>
              <a:buChar char="•"/>
              <a:defRPr b="0" i="0" sz="1400" u="none" cap="none" strike="noStrike">
                <a:solidFill>
                  <a:srgbClr val="5F5F5F"/>
                </a:solidFill>
                <a:latin typeface="Avenir"/>
                <a:ea typeface="Avenir"/>
                <a:cs typeface="Avenir"/>
                <a:sym typeface="Avenir"/>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6.xml"/><Relationship Id="rId3" Type="http://schemas.openxmlformats.org/officeDocument/2006/relationships/image" Target="../media/image10.jpg"/><Relationship Id="rId4"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xml"/><Relationship Id="rId3" Type="http://schemas.openxmlformats.org/officeDocument/2006/relationships/image" Target="../media/image18.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comments" Target="../comments/commen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g2b04c18084c_0_106"/>
          <p:cNvSpPr txBox="1"/>
          <p:nvPr/>
        </p:nvSpPr>
        <p:spPr>
          <a:xfrm>
            <a:off x="1083975" y="3163750"/>
            <a:ext cx="7138800" cy="4674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800"/>
              </a:spcBef>
              <a:spcAft>
                <a:spcPts val="0"/>
              </a:spcAft>
              <a:buClr>
                <a:srgbClr val="000000"/>
              </a:buClr>
              <a:buSzPts val="3000"/>
              <a:buFont typeface="Arial"/>
              <a:buNone/>
            </a:pPr>
            <a:r>
              <a:rPr b="0" i="0" lang="en-US" sz="3000" u="none" cap="none" strike="noStrike">
                <a:solidFill>
                  <a:srgbClr val="5F5F5F"/>
                </a:solidFill>
                <a:latin typeface="Avenir"/>
                <a:ea typeface="Avenir"/>
                <a:cs typeface="Avenir"/>
                <a:sym typeface="Avenir"/>
              </a:rPr>
              <a:t>Relational Evangelism Training </a:t>
            </a:r>
            <a:endParaRPr b="0" i="0" sz="3000" u="none" cap="none" strike="noStrike">
              <a:solidFill>
                <a:srgbClr val="5F5F5F"/>
              </a:solidFill>
              <a:latin typeface="Avenir"/>
              <a:ea typeface="Avenir"/>
              <a:cs typeface="Avenir"/>
              <a:sym typeface="Avenir"/>
            </a:endParaRPr>
          </a:p>
          <a:p>
            <a:pPr indent="0" lvl="0" marL="0" marR="0" rtl="0" algn="ctr">
              <a:lnSpc>
                <a:spcPct val="90000"/>
              </a:lnSpc>
              <a:spcBef>
                <a:spcPts val="800"/>
              </a:spcBef>
              <a:spcAft>
                <a:spcPts val="0"/>
              </a:spcAft>
              <a:buClr>
                <a:srgbClr val="000000"/>
              </a:buClr>
              <a:buSzPts val="3000"/>
              <a:buFont typeface="Arial"/>
              <a:buNone/>
            </a:pPr>
            <a:r>
              <a:rPr b="0" i="0" lang="en-US" sz="3000" u="none" cap="none" strike="noStrike">
                <a:solidFill>
                  <a:srgbClr val="E76127"/>
                </a:solidFill>
                <a:latin typeface="Avenir"/>
                <a:ea typeface="Avenir"/>
                <a:cs typeface="Avenir"/>
                <a:sym typeface="Avenir"/>
              </a:rPr>
              <a:t>Session #4</a:t>
            </a:r>
            <a:endParaRPr b="0" i="0" sz="3000" u="none" cap="none" strike="noStrike">
              <a:solidFill>
                <a:srgbClr val="E76127"/>
              </a:solidFill>
              <a:latin typeface="Avenir"/>
              <a:ea typeface="Avenir"/>
              <a:cs typeface="Avenir"/>
              <a:sym typeface="Avenir"/>
            </a:endParaRPr>
          </a:p>
        </p:txBody>
      </p:sp>
      <p:pic>
        <p:nvPicPr>
          <p:cNvPr id="170" name="Google Shape;170;g2b04c18084c_0_106"/>
          <p:cNvPicPr preferRelativeResize="0"/>
          <p:nvPr/>
        </p:nvPicPr>
        <p:blipFill rotWithShape="1">
          <a:blip r:embed="rId3">
            <a:alphaModFix/>
          </a:blip>
          <a:srcRect b="0" l="0" r="0" t="0"/>
          <a:stretch/>
        </p:blipFill>
        <p:spPr>
          <a:xfrm>
            <a:off x="3395150" y="377400"/>
            <a:ext cx="2353698" cy="235369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g27c1d67c741_3_27"/>
          <p:cNvSpPr txBox="1"/>
          <p:nvPr/>
        </p:nvSpPr>
        <p:spPr>
          <a:xfrm>
            <a:off x="817125" y="724725"/>
            <a:ext cx="4436100" cy="18009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700"/>
              <a:buFont typeface="Arial"/>
              <a:buNone/>
            </a:pPr>
            <a:r>
              <a:rPr b="1" i="0" lang="en-US" sz="1700" u="none" cap="none" strike="noStrike">
                <a:solidFill>
                  <a:srgbClr val="E76127"/>
                </a:solidFill>
                <a:latin typeface="Avenir"/>
                <a:ea typeface="Avenir"/>
                <a:cs typeface="Avenir"/>
                <a:sym typeface="Avenir"/>
              </a:rPr>
              <a:t>Compelling Invitations are:</a:t>
            </a:r>
            <a:endParaRPr b="1" i="0" sz="1700" u="none" cap="none" strike="noStrike">
              <a:solidFill>
                <a:srgbClr val="E76127"/>
              </a:solidFill>
              <a:latin typeface="Avenir"/>
              <a:ea typeface="Avenir"/>
              <a:cs typeface="Avenir"/>
              <a:sym typeface="Avenir"/>
            </a:endParaRPr>
          </a:p>
          <a:p>
            <a:pPr indent="-279400" lvl="0" marL="342900" marR="0" rtl="0" algn="l">
              <a:lnSpc>
                <a:spcPct val="100000"/>
              </a:lnSpc>
              <a:spcBef>
                <a:spcPts val="0"/>
              </a:spcBef>
              <a:spcAft>
                <a:spcPts val="0"/>
              </a:spcAft>
              <a:buClr>
                <a:srgbClr val="95194A"/>
              </a:buClr>
              <a:buSzPts val="1800"/>
              <a:buFont typeface="Avenir"/>
              <a:buChar char="●"/>
            </a:pPr>
            <a:r>
              <a:rPr b="1" i="0" lang="en-US" sz="2400" u="none" cap="none" strike="noStrike">
                <a:solidFill>
                  <a:srgbClr val="95194A"/>
                </a:solidFill>
                <a:latin typeface="Avenir"/>
                <a:ea typeface="Avenir"/>
                <a:cs typeface="Avenir"/>
                <a:sym typeface="Avenir"/>
              </a:rPr>
              <a:t>Personal</a:t>
            </a:r>
            <a:r>
              <a:rPr b="1" i="0" lang="en-US" sz="2700" u="none" cap="none" strike="noStrike">
                <a:solidFill>
                  <a:srgbClr val="95194A"/>
                </a:solidFill>
                <a:highlight>
                  <a:srgbClr val="F2652A"/>
                </a:highlight>
                <a:latin typeface="Avenir"/>
                <a:ea typeface="Avenir"/>
                <a:cs typeface="Avenir"/>
                <a:sym typeface="Avenir"/>
              </a:rPr>
              <a:t> </a:t>
            </a:r>
            <a:endParaRPr b="0" i="0" sz="2200" u="none" cap="none" strike="noStrike">
              <a:solidFill>
                <a:srgbClr val="95194A"/>
              </a:solidFill>
              <a:latin typeface="Avenir"/>
              <a:ea typeface="Avenir"/>
              <a:cs typeface="Avenir"/>
              <a:sym typeface="Avenir"/>
            </a:endParaRPr>
          </a:p>
          <a:p>
            <a:pPr indent="-279400" lvl="0" marL="342900" marR="0" rtl="0" algn="l">
              <a:lnSpc>
                <a:spcPct val="100000"/>
              </a:lnSpc>
              <a:spcBef>
                <a:spcPts val="0"/>
              </a:spcBef>
              <a:spcAft>
                <a:spcPts val="0"/>
              </a:spcAft>
              <a:buClr>
                <a:srgbClr val="58595B"/>
              </a:buClr>
              <a:buSzPts val="1800"/>
              <a:buFont typeface="Avenir"/>
              <a:buChar char="●"/>
            </a:pPr>
            <a:r>
              <a:rPr b="0" i="0" lang="en-US" sz="1400" u="none" cap="none" strike="noStrike">
                <a:solidFill>
                  <a:srgbClr val="58595B"/>
                </a:solidFill>
                <a:latin typeface="Avenir"/>
                <a:ea typeface="Avenir"/>
                <a:cs typeface="Avenir"/>
                <a:sym typeface="Avenir"/>
              </a:rPr>
              <a:t>Relevant</a:t>
            </a:r>
            <a:endParaRPr b="0" i="0" sz="1400" u="none" cap="none" strike="noStrike">
              <a:solidFill>
                <a:srgbClr val="58595B"/>
              </a:solidFill>
              <a:latin typeface="Avenir"/>
              <a:ea typeface="Avenir"/>
              <a:cs typeface="Avenir"/>
              <a:sym typeface="Avenir"/>
            </a:endParaRPr>
          </a:p>
          <a:p>
            <a:pPr indent="-279400" lvl="0" marL="342900" marR="0" rtl="0" algn="l">
              <a:lnSpc>
                <a:spcPct val="100000"/>
              </a:lnSpc>
              <a:spcBef>
                <a:spcPts val="0"/>
              </a:spcBef>
              <a:spcAft>
                <a:spcPts val="0"/>
              </a:spcAft>
              <a:buClr>
                <a:srgbClr val="58595B"/>
              </a:buClr>
              <a:buSzPts val="1800"/>
              <a:buFont typeface="Avenir"/>
              <a:buChar char="●"/>
            </a:pPr>
            <a:r>
              <a:rPr b="0" i="0" lang="en-US" sz="1400" u="none" cap="none" strike="noStrike">
                <a:solidFill>
                  <a:srgbClr val="58595B"/>
                </a:solidFill>
                <a:latin typeface="Avenir"/>
                <a:ea typeface="Avenir"/>
                <a:cs typeface="Avenir"/>
                <a:sym typeface="Avenir"/>
              </a:rPr>
              <a:t>Practical</a:t>
            </a:r>
            <a:endParaRPr b="0" i="0" sz="600" u="none" cap="none" strike="noStrike">
              <a:solidFill>
                <a:srgbClr val="58595B"/>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venir"/>
              <a:ea typeface="Avenir"/>
              <a:cs typeface="Avenir"/>
              <a:sym typeface="Avenir"/>
            </a:endParaRPr>
          </a:p>
        </p:txBody>
      </p:sp>
      <p:sp>
        <p:nvSpPr>
          <p:cNvPr id="257" name="Google Shape;257;g27c1d67c741_3_27"/>
          <p:cNvSpPr txBox="1"/>
          <p:nvPr/>
        </p:nvSpPr>
        <p:spPr>
          <a:xfrm>
            <a:off x="5098350" y="721106"/>
            <a:ext cx="2250000" cy="3849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chemeClr val="dk1"/>
              </a:buClr>
              <a:buSzPts val="1100"/>
              <a:buFont typeface="Arial"/>
              <a:buNone/>
            </a:pPr>
            <a:r>
              <a:rPr b="0" i="0" lang="en-US" sz="1600" u="none" cap="none" strike="noStrike">
                <a:solidFill>
                  <a:srgbClr val="006880"/>
                </a:solidFill>
                <a:latin typeface="Avenir"/>
                <a:ea typeface="Avenir"/>
                <a:cs typeface="Avenir"/>
                <a:sym typeface="Avenir"/>
              </a:rPr>
              <a:t>Example #2:</a:t>
            </a:r>
            <a:endParaRPr b="0" i="0" sz="1800" u="none" cap="none" strike="noStrike">
              <a:solidFill>
                <a:srgbClr val="006880"/>
              </a:solidFill>
              <a:latin typeface="Avenir"/>
              <a:ea typeface="Avenir"/>
              <a:cs typeface="Avenir"/>
              <a:sym typeface="Avenir"/>
            </a:endParaRPr>
          </a:p>
        </p:txBody>
      </p:sp>
      <p:sp>
        <p:nvSpPr>
          <p:cNvPr id="258" name="Google Shape;258;g27c1d67c741_3_27"/>
          <p:cNvSpPr/>
          <p:nvPr/>
        </p:nvSpPr>
        <p:spPr>
          <a:xfrm>
            <a:off x="3410063" y="1136681"/>
            <a:ext cx="5626500" cy="3191100"/>
          </a:xfrm>
          <a:prstGeom prst="wedgeRoundRectCallout">
            <a:avLst>
              <a:gd fmla="val 22286" name="adj1"/>
              <a:gd fmla="val 58982" name="adj2"/>
              <a:gd fmla="val 0" name="adj3"/>
            </a:avLst>
          </a:prstGeom>
          <a:solidFill>
            <a:srgbClr val="EFEFEF"/>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venir"/>
              <a:ea typeface="Avenir"/>
              <a:cs typeface="Avenir"/>
              <a:sym typeface="Avenir"/>
            </a:endParaRPr>
          </a:p>
        </p:txBody>
      </p:sp>
      <p:sp>
        <p:nvSpPr>
          <p:cNvPr id="259" name="Google Shape;259;g27c1d67c741_3_27"/>
          <p:cNvSpPr txBox="1"/>
          <p:nvPr/>
        </p:nvSpPr>
        <p:spPr>
          <a:xfrm>
            <a:off x="3736850" y="1397000"/>
            <a:ext cx="5115300" cy="31707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rgbClr val="95194A"/>
                </a:solidFill>
                <a:latin typeface="Avenir"/>
                <a:ea typeface="Avenir"/>
                <a:cs typeface="Avenir"/>
                <a:sym typeface="Avenir"/>
              </a:rPr>
              <a:t>A few years ago, I had a lot of doubts. My friends created</a:t>
            </a:r>
            <a:r>
              <a:rPr b="1" i="0" lang="en-US" sz="2200" u="none" cap="none" strike="noStrike">
                <a:solidFill>
                  <a:srgbClr val="95194A"/>
                </a:solidFill>
                <a:latin typeface="Avenir"/>
                <a:ea typeface="Avenir"/>
                <a:cs typeface="Avenir"/>
                <a:sym typeface="Avenir"/>
                <a:extLst>
                  <a:ext uri="http://customooxmlschemas.google.com/">
                    <go:slidesCustomData xmlns:go="http://customooxmlschemas.google.com/" textRoundtripDataId="23"/>
                  </a:ext>
                </a:extLst>
              </a:rPr>
              <a:t> </a:t>
            </a:r>
            <a:r>
              <a:rPr b="1" i="0" lang="en-US" sz="2200" u="none" cap="none" strike="noStrike">
                <a:solidFill>
                  <a:srgbClr val="95194A"/>
                </a:solidFill>
                <a:latin typeface="Avenir"/>
                <a:ea typeface="Avenir"/>
                <a:cs typeface="Avenir"/>
                <a:sym typeface="Avenir"/>
              </a:rPr>
              <a:t>a safe place where I could explore faith at my own speed.</a:t>
            </a:r>
            <a:r>
              <a:rPr b="0" i="0" lang="en-US" sz="2200" u="none" cap="none" strike="noStrike">
                <a:solidFill>
                  <a:schemeClr val="dk1"/>
                </a:solidFill>
                <a:latin typeface="Avenir"/>
                <a:ea typeface="Avenir"/>
                <a:cs typeface="Avenir"/>
                <a:sym typeface="Avenir"/>
              </a:rPr>
              <a:t> </a:t>
            </a:r>
            <a:r>
              <a:rPr b="0" i="0" lang="en-US" sz="1900" u="none" cap="none" strike="noStrike">
                <a:solidFill>
                  <a:srgbClr val="58595B"/>
                </a:solidFill>
                <a:latin typeface="Avenir"/>
                <a:ea typeface="Avenir"/>
                <a:cs typeface="Avenir"/>
                <a:sym typeface="Avenir"/>
              </a:rPr>
              <a:t>Turns out, Jesus has some great ideas for helping us grow in very practical ways. Are you free next Tuesday to discuss Jesus’ teachings and try them out? If you are more comfortable bringing a friend, the more the merrier!</a:t>
            </a:r>
            <a:r>
              <a:rPr b="0" i="0" lang="en-US" sz="1700" u="none" cap="none" strike="noStrike">
                <a:solidFill>
                  <a:srgbClr val="58595B"/>
                </a:solidFill>
                <a:latin typeface="Avenir"/>
                <a:ea typeface="Avenir"/>
                <a:cs typeface="Avenir"/>
                <a:sym typeface="Avenir"/>
              </a:rPr>
              <a:t> </a:t>
            </a:r>
            <a:endParaRPr b="0" i="0" sz="1700" u="none" cap="none" strike="noStrike">
              <a:solidFill>
                <a:srgbClr val="58595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0" i="0" lang="en-US" sz="1700" u="none" cap="none" strike="noStrike">
                <a:solidFill>
                  <a:srgbClr val="58595B"/>
                </a:solidFill>
                <a:latin typeface="Avenir"/>
                <a:ea typeface="Avenir"/>
                <a:cs typeface="Avenir"/>
                <a:sym typeface="Avenir"/>
              </a:rPr>
              <a:t> </a:t>
            </a:r>
            <a:endParaRPr b="0" i="0" sz="1700" u="none" cap="none" strike="noStrike">
              <a:solidFill>
                <a:srgbClr val="58595B"/>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g27c1d67c741_3_37"/>
          <p:cNvSpPr txBox="1"/>
          <p:nvPr/>
        </p:nvSpPr>
        <p:spPr>
          <a:xfrm>
            <a:off x="817125" y="724725"/>
            <a:ext cx="4436100" cy="13236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700"/>
              <a:buFont typeface="Arial"/>
              <a:buNone/>
            </a:pPr>
            <a:r>
              <a:rPr b="1" i="0" lang="en-US" sz="1700" u="none" cap="none" strike="noStrike">
                <a:solidFill>
                  <a:srgbClr val="E76127"/>
                </a:solidFill>
                <a:latin typeface="Avenir"/>
                <a:ea typeface="Avenir"/>
                <a:cs typeface="Avenir"/>
                <a:sym typeface="Avenir"/>
              </a:rPr>
              <a:t>Compelling Invitations are:</a:t>
            </a:r>
            <a:endParaRPr b="1" i="0" sz="1700" u="none" cap="none" strike="noStrike">
              <a:solidFill>
                <a:srgbClr val="E76127"/>
              </a:solidFill>
              <a:latin typeface="Avenir"/>
              <a:ea typeface="Avenir"/>
              <a:cs typeface="Avenir"/>
              <a:sym typeface="Avenir"/>
            </a:endParaRPr>
          </a:p>
          <a:p>
            <a:pPr indent="-279400" lvl="0" marL="342900" marR="0" rtl="0" algn="l">
              <a:lnSpc>
                <a:spcPct val="100000"/>
              </a:lnSpc>
              <a:spcBef>
                <a:spcPts val="0"/>
              </a:spcBef>
              <a:spcAft>
                <a:spcPts val="0"/>
              </a:spcAft>
              <a:buClr>
                <a:srgbClr val="58595B"/>
              </a:buClr>
              <a:buSzPts val="1800"/>
              <a:buFont typeface="Avenir"/>
              <a:buChar char="●"/>
            </a:pPr>
            <a:r>
              <a:rPr b="0" i="0" lang="en-US" sz="1400" u="none" cap="none" strike="noStrike">
                <a:solidFill>
                  <a:srgbClr val="58595B"/>
                </a:solidFill>
                <a:latin typeface="Avenir"/>
                <a:ea typeface="Avenir"/>
                <a:cs typeface="Avenir"/>
                <a:sym typeface="Avenir"/>
              </a:rPr>
              <a:t>Personal</a:t>
            </a:r>
            <a:endParaRPr b="0" i="0" sz="1400" u="none" cap="none" strike="noStrike">
              <a:solidFill>
                <a:srgbClr val="58595B"/>
              </a:solidFill>
              <a:latin typeface="Avenir"/>
              <a:ea typeface="Avenir"/>
              <a:cs typeface="Avenir"/>
              <a:sym typeface="Avenir"/>
            </a:endParaRPr>
          </a:p>
          <a:p>
            <a:pPr indent="-279400" lvl="0" marL="342900" marR="0" rtl="0" algn="l">
              <a:lnSpc>
                <a:spcPct val="100000"/>
              </a:lnSpc>
              <a:spcBef>
                <a:spcPts val="0"/>
              </a:spcBef>
              <a:spcAft>
                <a:spcPts val="0"/>
              </a:spcAft>
              <a:buClr>
                <a:srgbClr val="0094C9"/>
              </a:buClr>
              <a:buSzPts val="1800"/>
              <a:buFont typeface="Avenir"/>
              <a:buChar char="●"/>
            </a:pPr>
            <a:r>
              <a:rPr b="1" i="0" lang="en-US" sz="2400" u="none" cap="none" strike="noStrike">
                <a:solidFill>
                  <a:srgbClr val="0094C9"/>
                </a:solidFill>
                <a:latin typeface="Avenir"/>
                <a:ea typeface="Avenir"/>
                <a:cs typeface="Avenir"/>
                <a:sym typeface="Avenir"/>
              </a:rPr>
              <a:t>Relevant</a:t>
            </a:r>
            <a:endParaRPr b="0" i="0" sz="2400" u="none" cap="none" strike="noStrike">
              <a:solidFill>
                <a:srgbClr val="0094C9"/>
              </a:solidFill>
              <a:latin typeface="Avenir"/>
              <a:ea typeface="Avenir"/>
              <a:cs typeface="Avenir"/>
              <a:sym typeface="Avenir"/>
            </a:endParaRPr>
          </a:p>
          <a:p>
            <a:pPr indent="-279400" lvl="0" marL="342900" marR="0" rtl="0" algn="l">
              <a:lnSpc>
                <a:spcPct val="100000"/>
              </a:lnSpc>
              <a:spcBef>
                <a:spcPts val="0"/>
              </a:spcBef>
              <a:spcAft>
                <a:spcPts val="0"/>
              </a:spcAft>
              <a:buClr>
                <a:srgbClr val="58595B"/>
              </a:buClr>
              <a:buSzPts val="1800"/>
              <a:buFont typeface="Avenir"/>
              <a:buChar char="●"/>
            </a:pPr>
            <a:r>
              <a:rPr b="0" i="0" lang="en-US" sz="1400" u="none" cap="none" strike="noStrike">
                <a:solidFill>
                  <a:srgbClr val="58595B"/>
                </a:solidFill>
                <a:latin typeface="Avenir"/>
                <a:ea typeface="Avenir"/>
                <a:cs typeface="Avenir"/>
                <a:sym typeface="Avenir"/>
              </a:rPr>
              <a:t>Practical</a:t>
            </a:r>
            <a:endParaRPr b="0" i="0" sz="1400" u="none" cap="none" strike="noStrike">
              <a:solidFill>
                <a:srgbClr val="58595B"/>
              </a:solidFill>
              <a:latin typeface="Avenir"/>
              <a:ea typeface="Avenir"/>
              <a:cs typeface="Avenir"/>
              <a:sym typeface="Avenir"/>
            </a:endParaRPr>
          </a:p>
        </p:txBody>
      </p:sp>
      <p:sp>
        <p:nvSpPr>
          <p:cNvPr id="266" name="Google Shape;266;g27c1d67c741_3_37"/>
          <p:cNvSpPr txBox="1"/>
          <p:nvPr/>
        </p:nvSpPr>
        <p:spPr>
          <a:xfrm>
            <a:off x="5098350" y="721106"/>
            <a:ext cx="2250000" cy="3849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chemeClr val="dk1"/>
              </a:buClr>
              <a:buSzPts val="1100"/>
              <a:buFont typeface="Arial"/>
              <a:buNone/>
            </a:pPr>
            <a:r>
              <a:rPr b="0" i="0" lang="en-US" sz="1600" u="none" cap="none" strike="noStrike">
                <a:solidFill>
                  <a:srgbClr val="006880"/>
                </a:solidFill>
                <a:latin typeface="Avenir"/>
                <a:ea typeface="Avenir"/>
                <a:cs typeface="Avenir"/>
                <a:sym typeface="Avenir"/>
              </a:rPr>
              <a:t>Example #2:</a:t>
            </a:r>
            <a:endParaRPr b="0" i="0" sz="1800" u="none" cap="none" strike="noStrike">
              <a:solidFill>
                <a:srgbClr val="006880"/>
              </a:solidFill>
              <a:latin typeface="Avenir"/>
              <a:ea typeface="Avenir"/>
              <a:cs typeface="Avenir"/>
              <a:sym typeface="Avenir"/>
            </a:endParaRPr>
          </a:p>
        </p:txBody>
      </p:sp>
      <p:sp>
        <p:nvSpPr>
          <p:cNvPr id="267" name="Google Shape;267;g27c1d67c741_3_37"/>
          <p:cNvSpPr/>
          <p:nvPr/>
        </p:nvSpPr>
        <p:spPr>
          <a:xfrm>
            <a:off x="3410063" y="1136681"/>
            <a:ext cx="5626500" cy="3191100"/>
          </a:xfrm>
          <a:prstGeom prst="wedgeRoundRectCallout">
            <a:avLst>
              <a:gd fmla="val 22286" name="adj1"/>
              <a:gd fmla="val 58982" name="adj2"/>
              <a:gd fmla="val 0" name="adj3"/>
            </a:avLst>
          </a:prstGeom>
          <a:solidFill>
            <a:srgbClr val="EFEFEF"/>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venir"/>
              <a:ea typeface="Avenir"/>
              <a:cs typeface="Avenir"/>
              <a:sym typeface="Avenir"/>
            </a:endParaRPr>
          </a:p>
        </p:txBody>
      </p:sp>
      <p:sp>
        <p:nvSpPr>
          <p:cNvPr id="268" name="Google Shape;268;g27c1d67c741_3_37"/>
          <p:cNvSpPr txBox="1"/>
          <p:nvPr/>
        </p:nvSpPr>
        <p:spPr>
          <a:xfrm>
            <a:off x="3736850" y="1358900"/>
            <a:ext cx="5115300" cy="30786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58595B"/>
                </a:solidFill>
                <a:latin typeface="Avenir"/>
                <a:ea typeface="Avenir"/>
                <a:cs typeface="Avenir"/>
                <a:sym typeface="Avenir"/>
              </a:rPr>
              <a:t>A few years ago, I had a lot of doubts. My friends created</a:t>
            </a:r>
            <a:r>
              <a:rPr b="0" i="0" lang="en-US" sz="1900" u="none" cap="none" strike="noStrike">
                <a:solidFill>
                  <a:srgbClr val="58595B"/>
                </a:solidFill>
                <a:latin typeface="Avenir"/>
                <a:ea typeface="Avenir"/>
                <a:cs typeface="Avenir"/>
                <a:sym typeface="Avenir"/>
                <a:extLst>
                  <a:ext uri="http://customooxmlschemas.google.com/">
                    <go:slidesCustomData xmlns:go="http://customooxmlschemas.google.com/" textRoundtripDataId="24"/>
                  </a:ext>
                </a:extLst>
              </a:rPr>
              <a:t> </a:t>
            </a:r>
            <a:r>
              <a:rPr b="0" i="0" lang="en-US" sz="1900" u="none" cap="none" strike="noStrike">
                <a:solidFill>
                  <a:srgbClr val="58595B"/>
                </a:solidFill>
                <a:latin typeface="Avenir"/>
                <a:ea typeface="Avenir"/>
                <a:cs typeface="Avenir"/>
                <a:sym typeface="Avenir"/>
              </a:rPr>
              <a:t>a safe place where I could explore faith at my own speed. </a:t>
            </a:r>
            <a:r>
              <a:rPr b="1" i="0" lang="en-US" sz="2400" u="none" cap="none" strike="noStrike">
                <a:solidFill>
                  <a:srgbClr val="0094C9"/>
                </a:solidFill>
                <a:latin typeface="Avenir"/>
                <a:ea typeface="Avenir"/>
                <a:cs typeface="Avenir"/>
                <a:sym typeface="Avenir"/>
              </a:rPr>
              <a:t>Turns out, Jesus has some great ideas for helping us grow in very practical ways.</a:t>
            </a:r>
            <a:r>
              <a:rPr b="0" i="0" lang="en-US" sz="1900" u="none" cap="none" strike="noStrike">
                <a:solidFill>
                  <a:schemeClr val="dk1"/>
                </a:solidFill>
                <a:latin typeface="Avenir"/>
                <a:ea typeface="Avenir"/>
                <a:cs typeface="Avenir"/>
                <a:sym typeface="Avenir"/>
              </a:rPr>
              <a:t> </a:t>
            </a:r>
            <a:r>
              <a:rPr b="0" i="0" lang="en-US" sz="1900" u="none" cap="none" strike="noStrike">
                <a:solidFill>
                  <a:srgbClr val="58595B"/>
                </a:solidFill>
                <a:latin typeface="Avenir"/>
                <a:ea typeface="Avenir"/>
                <a:cs typeface="Avenir"/>
                <a:sym typeface="Avenir"/>
              </a:rPr>
              <a:t>Are you free next Tuesday to discuss Jesus’ teachings and try them out? If you are more comfortable bringing a friend, the more the merrier!</a:t>
            </a:r>
            <a:r>
              <a:rPr b="0" i="0" lang="en-US" sz="1700" u="none" cap="none" strike="noStrike">
                <a:solidFill>
                  <a:srgbClr val="58595B"/>
                </a:solidFill>
                <a:latin typeface="Avenir"/>
                <a:ea typeface="Avenir"/>
                <a:cs typeface="Avenir"/>
                <a:sym typeface="Avenir"/>
              </a:rPr>
              <a:t>  </a:t>
            </a:r>
            <a:endParaRPr b="0" i="0" sz="1700" u="none" cap="none" strike="noStrike">
              <a:solidFill>
                <a:srgbClr val="58595B"/>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g27c1d67c741_3_42"/>
          <p:cNvSpPr txBox="1"/>
          <p:nvPr/>
        </p:nvSpPr>
        <p:spPr>
          <a:xfrm>
            <a:off x="817125" y="724725"/>
            <a:ext cx="4436100" cy="13236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700"/>
              <a:buFont typeface="Arial"/>
              <a:buNone/>
            </a:pPr>
            <a:r>
              <a:rPr b="1" i="0" lang="en-US" sz="1700" u="none" cap="none" strike="noStrike">
                <a:solidFill>
                  <a:srgbClr val="E76127"/>
                </a:solidFill>
                <a:latin typeface="Avenir"/>
                <a:ea typeface="Avenir"/>
                <a:cs typeface="Avenir"/>
                <a:sym typeface="Avenir"/>
              </a:rPr>
              <a:t>Compelling Invitations are:</a:t>
            </a:r>
            <a:endParaRPr b="1" i="0" sz="1700" u="none" cap="none" strike="noStrike">
              <a:solidFill>
                <a:srgbClr val="E76127"/>
              </a:solidFill>
              <a:latin typeface="Avenir"/>
              <a:ea typeface="Avenir"/>
              <a:cs typeface="Avenir"/>
              <a:sym typeface="Avenir"/>
            </a:endParaRPr>
          </a:p>
          <a:p>
            <a:pPr indent="-279400" lvl="0" marL="342900" marR="0" rtl="0" algn="l">
              <a:lnSpc>
                <a:spcPct val="100000"/>
              </a:lnSpc>
              <a:spcBef>
                <a:spcPts val="0"/>
              </a:spcBef>
              <a:spcAft>
                <a:spcPts val="0"/>
              </a:spcAft>
              <a:buClr>
                <a:srgbClr val="58595B"/>
              </a:buClr>
              <a:buSzPts val="1800"/>
              <a:buFont typeface="Avenir"/>
              <a:buChar char="●"/>
            </a:pPr>
            <a:r>
              <a:rPr b="0" i="0" lang="en-US" sz="1400" u="none" cap="none" strike="noStrike">
                <a:solidFill>
                  <a:srgbClr val="58595B"/>
                </a:solidFill>
                <a:latin typeface="Avenir"/>
                <a:ea typeface="Avenir"/>
                <a:cs typeface="Avenir"/>
                <a:sym typeface="Avenir"/>
              </a:rPr>
              <a:t>Personal</a:t>
            </a:r>
            <a:endParaRPr b="0" i="0" sz="1400" u="none" cap="none" strike="noStrike">
              <a:solidFill>
                <a:srgbClr val="58595B"/>
              </a:solidFill>
              <a:latin typeface="Avenir"/>
              <a:ea typeface="Avenir"/>
              <a:cs typeface="Avenir"/>
              <a:sym typeface="Avenir"/>
            </a:endParaRPr>
          </a:p>
          <a:p>
            <a:pPr indent="-279400" lvl="0" marL="342900" marR="0" rtl="0" algn="l">
              <a:lnSpc>
                <a:spcPct val="100000"/>
              </a:lnSpc>
              <a:spcBef>
                <a:spcPts val="0"/>
              </a:spcBef>
              <a:spcAft>
                <a:spcPts val="0"/>
              </a:spcAft>
              <a:buClr>
                <a:srgbClr val="58595B"/>
              </a:buClr>
              <a:buSzPts val="1800"/>
              <a:buFont typeface="Avenir"/>
              <a:buChar char="●"/>
            </a:pPr>
            <a:r>
              <a:rPr b="0" i="0" lang="en-US" sz="1400" u="none" cap="none" strike="noStrike">
                <a:solidFill>
                  <a:srgbClr val="58595B"/>
                </a:solidFill>
                <a:latin typeface="Avenir"/>
                <a:ea typeface="Avenir"/>
                <a:cs typeface="Avenir"/>
                <a:sym typeface="Avenir"/>
              </a:rPr>
              <a:t>Relevant</a:t>
            </a:r>
            <a:endParaRPr b="0" i="1" sz="1400" u="none" cap="none" strike="noStrike">
              <a:solidFill>
                <a:srgbClr val="58595B"/>
              </a:solidFill>
              <a:latin typeface="Avenir"/>
              <a:ea typeface="Avenir"/>
              <a:cs typeface="Avenir"/>
              <a:sym typeface="Avenir"/>
            </a:endParaRPr>
          </a:p>
          <a:p>
            <a:pPr indent="-279400" lvl="0" marL="342900" marR="0" rtl="0" algn="l">
              <a:lnSpc>
                <a:spcPct val="100000"/>
              </a:lnSpc>
              <a:spcBef>
                <a:spcPts val="0"/>
              </a:spcBef>
              <a:spcAft>
                <a:spcPts val="0"/>
              </a:spcAft>
              <a:buClr>
                <a:srgbClr val="58595B"/>
              </a:buClr>
              <a:buSzPts val="1800"/>
              <a:buFont typeface="Avenir"/>
              <a:buChar char="●"/>
            </a:pPr>
            <a:r>
              <a:rPr b="1" i="0" lang="en-US" sz="2400" u="none" cap="none" strike="noStrike">
                <a:solidFill>
                  <a:srgbClr val="4A8C40"/>
                </a:solidFill>
                <a:latin typeface="Avenir"/>
                <a:ea typeface="Avenir"/>
                <a:cs typeface="Avenir"/>
                <a:sym typeface="Avenir"/>
              </a:rPr>
              <a:t>Practical </a:t>
            </a:r>
            <a:r>
              <a:rPr b="1" i="0" lang="en-US" sz="2400" u="none" cap="none" strike="noStrike">
                <a:solidFill>
                  <a:schemeClr val="dk1"/>
                </a:solidFill>
                <a:latin typeface="Avenir"/>
                <a:ea typeface="Avenir"/>
                <a:cs typeface="Avenir"/>
                <a:sym typeface="Avenir"/>
              </a:rPr>
              <a:t> </a:t>
            </a:r>
            <a:endParaRPr b="1" i="0" sz="2400" u="none" cap="none" strike="noStrike">
              <a:solidFill>
                <a:schemeClr val="lt1"/>
              </a:solidFill>
              <a:latin typeface="Avenir"/>
              <a:ea typeface="Avenir"/>
              <a:cs typeface="Avenir"/>
              <a:sym typeface="Avenir"/>
            </a:endParaRPr>
          </a:p>
        </p:txBody>
      </p:sp>
      <p:sp>
        <p:nvSpPr>
          <p:cNvPr id="275" name="Google Shape;275;g27c1d67c741_3_42"/>
          <p:cNvSpPr txBox="1"/>
          <p:nvPr/>
        </p:nvSpPr>
        <p:spPr>
          <a:xfrm>
            <a:off x="5098350" y="721106"/>
            <a:ext cx="2250000" cy="3849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chemeClr val="dk1"/>
              </a:buClr>
              <a:buSzPts val="1100"/>
              <a:buFont typeface="Arial"/>
              <a:buNone/>
            </a:pPr>
            <a:r>
              <a:rPr b="0" i="0" lang="en-US" sz="1600" u="none" cap="none" strike="noStrike">
                <a:solidFill>
                  <a:srgbClr val="006880"/>
                </a:solidFill>
                <a:latin typeface="Avenir"/>
                <a:ea typeface="Avenir"/>
                <a:cs typeface="Avenir"/>
                <a:sym typeface="Avenir"/>
              </a:rPr>
              <a:t>Example #2:</a:t>
            </a:r>
            <a:endParaRPr b="0" i="0" sz="1800" u="none" cap="none" strike="noStrike">
              <a:solidFill>
                <a:srgbClr val="006880"/>
              </a:solidFill>
              <a:latin typeface="Avenir"/>
              <a:ea typeface="Avenir"/>
              <a:cs typeface="Avenir"/>
              <a:sym typeface="Avenir"/>
            </a:endParaRPr>
          </a:p>
        </p:txBody>
      </p:sp>
      <p:sp>
        <p:nvSpPr>
          <p:cNvPr id="276" name="Google Shape;276;g27c1d67c741_3_42"/>
          <p:cNvSpPr/>
          <p:nvPr/>
        </p:nvSpPr>
        <p:spPr>
          <a:xfrm>
            <a:off x="3410063" y="1136681"/>
            <a:ext cx="5626500" cy="3191100"/>
          </a:xfrm>
          <a:prstGeom prst="wedgeRoundRectCallout">
            <a:avLst>
              <a:gd fmla="val 22286" name="adj1"/>
              <a:gd fmla="val 58982" name="adj2"/>
              <a:gd fmla="val 0" name="adj3"/>
            </a:avLst>
          </a:prstGeom>
          <a:solidFill>
            <a:srgbClr val="EFEFEF"/>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venir"/>
              <a:ea typeface="Avenir"/>
              <a:cs typeface="Avenir"/>
              <a:sym typeface="Avenir"/>
            </a:endParaRPr>
          </a:p>
        </p:txBody>
      </p:sp>
      <p:sp>
        <p:nvSpPr>
          <p:cNvPr id="277" name="Google Shape;277;g27c1d67c741_3_42"/>
          <p:cNvSpPr txBox="1"/>
          <p:nvPr/>
        </p:nvSpPr>
        <p:spPr>
          <a:xfrm>
            <a:off x="3736850" y="1224850"/>
            <a:ext cx="5115300" cy="35865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58595B"/>
                </a:solidFill>
                <a:latin typeface="Avenir"/>
                <a:ea typeface="Avenir"/>
                <a:cs typeface="Avenir"/>
                <a:sym typeface="Avenir"/>
              </a:rPr>
              <a:t>A few years ago, I had a lot of doubts. My friends created</a:t>
            </a:r>
            <a:r>
              <a:rPr b="0" i="0" lang="en-US" sz="1900" u="none" cap="none" strike="noStrike">
                <a:solidFill>
                  <a:srgbClr val="58595B"/>
                </a:solidFill>
                <a:latin typeface="Avenir"/>
                <a:ea typeface="Avenir"/>
                <a:cs typeface="Avenir"/>
                <a:sym typeface="Avenir"/>
                <a:extLst>
                  <a:ext uri="http://customooxmlschemas.google.com/">
                    <go:slidesCustomData xmlns:go="http://customooxmlschemas.google.com/" textRoundtripDataId="25"/>
                  </a:ext>
                </a:extLst>
              </a:rPr>
              <a:t> </a:t>
            </a:r>
            <a:r>
              <a:rPr b="0" i="0" lang="en-US" sz="1900" u="none" cap="none" strike="noStrike">
                <a:solidFill>
                  <a:srgbClr val="58595B"/>
                </a:solidFill>
                <a:latin typeface="Avenir"/>
                <a:ea typeface="Avenir"/>
                <a:cs typeface="Avenir"/>
                <a:sym typeface="Avenir"/>
              </a:rPr>
              <a:t>a safe place where I could explore faith at my own speed. Turns</a:t>
            </a:r>
            <a:r>
              <a:rPr b="1" i="0" lang="en-US" sz="2400" u="none" cap="none" strike="noStrike">
                <a:solidFill>
                  <a:srgbClr val="0094C9"/>
                </a:solidFill>
                <a:latin typeface="Avenir"/>
                <a:ea typeface="Avenir"/>
                <a:cs typeface="Avenir"/>
                <a:sym typeface="Avenir"/>
              </a:rPr>
              <a:t> </a:t>
            </a:r>
            <a:r>
              <a:rPr b="0" i="0" lang="en-US" sz="1900" u="none" cap="none" strike="noStrike">
                <a:solidFill>
                  <a:srgbClr val="58595B"/>
                </a:solidFill>
                <a:latin typeface="Avenir"/>
                <a:ea typeface="Avenir"/>
                <a:cs typeface="Avenir"/>
                <a:sym typeface="Avenir"/>
              </a:rPr>
              <a:t>out,</a:t>
            </a:r>
            <a:r>
              <a:rPr b="1" i="0" lang="en-US" sz="2400" u="none" cap="none" strike="noStrike">
                <a:solidFill>
                  <a:srgbClr val="0094C9"/>
                </a:solidFill>
                <a:latin typeface="Avenir"/>
                <a:ea typeface="Avenir"/>
                <a:cs typeface="Avenir"/>
                <a:sym typeface="Avenir"/>
              </a:rPr>
              <a:t> </a:t>
            </a:r>
            <a:r>
              <a:rPr b="0" i="0" lang="en-US" sz="1900" u="none" cap="none" strike="noStrike">
                <a:solidFill>
                  <a:srgbClr val="58595B"/>
                </a:solidFill>
                <a:latin typeface="Avenir"/>
                <a:ea typeface="Avenir"/>
                <a:cs typeface="Avenir"/>
                <a:sym typeface="Avenir"/>
              </a:rPr>
              <a:t>Jesus has some great ideas for helping us grow in very practical ways.</a:t>
            </a:r>
            <a:r>
              <a:rPr b="0" i="0" lang="en-US" sz="1900" u="none" cap="none" strike="noStrike">
                <a:solidFill>
                  <a:schemeClr val="dk1"/>
                </a:solidFill>
                <a:latin typeface="Avenir"/>
                <a:ea typeface="Avenir"/>
                <a:cs typeface="Avenir"/>
                <a:sym typeface="Avenir"/>
              </a:rPr>
              <a:t> </a:t>
            </a:r>
            <a:r>
              <a:rPr b="1" i="0" lang="en-US" sz="2400" u="none" cap="none" strike="noStrike">
                <a:solidFill>
                  <a:srgbClr val="4A8C40"/>
                </a:solidFill>
                <a:latin typeface="Avenir"/>
                <a:ea typeface="Avenir"/>
                <a:cs typeface="Avenir"/>
                <a:sym typeface="Avenir"/>
              </a:rPr>
              <a:t>Are you free next Tuesday to discuss Jesus’ teachings and try them out? If you are more comfortable bringing a friend, the more the merrier! </a:t>
            </a:r>
            <a:endParaRPr b="1" i="0" sz="2400" u="none" cap="none" strike="noStrike">
              <a:solidFill>
                <a:srgbClr val="4A8C4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t/>
            </a:r>
            <a:endParaRPr b="1" i="0" sz="2300" u="none" cap="none" strike="noStrike">
              <a:solidFill>
                <a:srgbClr val="4A8C40"/>
              </a:solidFill>
              <a:highlight>
                <a:srgbClr val="00A99D"/>
              </a:highlight>
              <a:latin typeface="Avenir"/>
              <a:ea typeface="Avenir"/>
              <a:cs typeface="Avenir"/>
              <a:sym typeface="Aveni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g2ae5ea1bf2d_0_15"/>
          <p:cNvSpPr txBox="1"/>
          <p:nvPr>
            <p:ph type="title"/>
          </p:nvPr>
        </p:nvSpPr>
        <p:spPr>
          <a:xfrm>
            <a:off x="445125" y="310206"/>
            <a:ext cx="8520600" cy="572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SzPts val="3000"/>
              <a:buNone/>
            </a:pPr>
            <a:r>
              <a:rPr lang="en-US">
                <a:extLst>
                  <a:ext uri="http://customooxmlschemas.google.com/">
                    <go:slidesCustomData xmlns:go="http://customooxmlschemas.google.com/" textRoundtripDataId="26"/>
                  </a:ext>
                </a:extLst>
              </a:rPr>
              <a:t>Recap</a:t>
            </a:r>
            <a:endParaRPr/>
          </a:p>
        </p:txBody>
      </p:sp>
      <p:sp>
        <p:nvSpPr>
          <p:cNvPr id="284" name="Google Shape;284;g2ae5ea1bf2d_0_15"/>
          <p:cNvSpPr/>
          <p:nvPr/>
        </p:nvSpPr>
        <p:spPr>
          <a:xfrm>
            <a:off x="1768252" y="1108194"/>
            <a:ext cx="2346000" cy="871800"/>
          </a:xfrm>
          <a:prstGeom prst="roundRect">
            <a:avLst>
              <a:gd fmla="val 16667" name="adj"/>
            </a:avLst>
          </a:prstGeom>
          <a:solidFill>
            <a:schemeClr val="lt2"/>
          </a:solidFill>
          <a:ln cap="flat" cmpd="sng" w="28575">
            <a:solidFill>
              <a:srgbClr val="5F5F5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5F5F5F"/>
                </a:solidFill>
                <a:latin typeface="Avenir"/>
                <a:ea typeface="Avenir"/>
                <a:cs typeface="Avenir"/>
                <a:sym typeface="Avenir"/>
              </a:rPr>
              <a:t>Awkward</a:t>
            </a:r>
            <a:endParaRPr b="0" i="0" sz="1800" u="none" cap="none" strike="noStrike">
              <a:solidFill>
                <a:srgbClr val="5F5F5F"/>
              </a:solidFill>
              <a:latin typeface="Avenir"/>
              <a:ea typeface="Avenir"/>
              <a:cs typeface="Avenir"/>
              <a:sym typeface="Avenir"/>
            </a:endParaRPr>
          </a:p>
        </p:txBody>
      </p:sp>
      <p:sp>
        <p:nvSpPr>
          <p:cNvPr id="285" name="Google Shape;285;g2ae5ea1bf2d_0_15"/>
          <p:cNvSpPr/>
          <p:nvPr/>
        </p:nvSpPr>
        <p:spPr>
          <a:xfrm>
            <a:off x="1768252" y="2323436"/>
            <a:ext cx="2346000" cy="871800"/>
          </a:xfrm>
          <a:prstGeom prst="roundRect">
            <a:avLst>
              <a:gd fmla="val 16667" name="adj"/>
            </a:avLst>
          </a:prstGeom>
          <a:solidFill>
            <a:schemeClr val="lt2"/>
          </a:solidFill>
          <a:ln cap="flat" cmpd="sng" w="28575">
            <a:solidFill>
              <a:srgbClr val="5F5F5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5F5F5F"/>
                </a:solidFill>
                <a:latin typeface="Avenir"/>
                <a:ea typeface="Avenir"/>
                <a:cs typeface="Avenir"/>
                <a:sym typeface="Avenir"/>
              </a:rPr>
              <a:t>Churchy</a:t>
            </a:r>
            <a:endParaRPr b="0" i="0" sz="1800" u="none" cap="none" strike="noStrike">
              <a:solidFill>
                <a:srgbClr val="5F5F5F"/>
              </a:solidFill>
              <a:latin typeface="Avenir"/>
              <a:ea typeface="Avenir"/>
              <a:cs typeface="Avenir"/>
              <a:sym typeface="Avenir"/>
            </a:endParaRPr>
          </a:p>
        </p:txBody>
      </p:sp>
      <p:sp>
        <p:nvSpPr>
          <p:cNvPr id="286" name="Google Shape;286;g2ae5ea1bf2d_0_15"/>
          <p:cNvSpPr/>
          <p:nvPr/>
        </p:nvSpPr>
        <p:spPr>
          <a:xfrm>
            <a:off x="1768252" y="3552645"/>
            <a:ext cx="2346000" cy="871800"/>
          </a:xfrm>
          <a:prstGeom prst="roundRect">
            <a:avLst>
              <a:gd fmla="val 16667" name="adj"/>
            </a:avLst>
          </a:prstGeom>
          <a:solidFill>
            <a:schemeClr val="lt2"/>
          </a:solidFill>
          <a:ln cap="flat" cmpd="sng" w="28575">
            <a:solidFill>
              <a:srgbClr val="5F5F5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5F5F5F"/>
                </a:solidFill>
                <a:latin typeface="Avenir"/>
                <a:ea typeface="Avenir"/>
                <a:cs typeface="Avenir"/>
                <a:sym typeface="Avenir"/>
              </a:rPr>
              <a:t>Vague</a:t>
            </a:r>
            <a:endParaRPr b="0" i="0" sz="1800" u="none" cap="none" strike="noStrike">
              <a:solidFill>
                <a:srgbClr val="5F5F5F"/>
              </a:solidFill>
              <a:latin typeface="Avenir"/>
              <a:ea typeface="Avenir"/>
              <a:cs typeface="Avenir"/>
              <a:sym typeface="Avenir"/>
            </a:endParaRPr>
          </a:p>
        </p:txBody>
      </p:sp>
      <p:grpSp>
        <p:nvGrpSpPr>
          <p:cNvPr id="287" name="Google Shape;287;g2ae5ea1bf2d_0_15"/>
          <p:cNvGrpSpPr/>
          <p:nvPr/>
        </p:nvGrpSpPr>
        <p:grpSpPr>
          <a:xfrm>
            <a:off x="5008899" y="1108200"/>
            <a:ext cx="2404200" cy="871800"/>
            <a:chOff x="5008899" y="1108200"/>
            <a:chExt cx="2404200" cy="871800"/>
          </a:xfrm>
        </p:grpSpPr>
        <p:sp>
          <p:nvSpPr>
            <p:cNvPr id="288" name="Google Shape;288;g2ae5ea1bf2d_0_15"/>
            <p:cNvSpPr/>
            <p:nvPr/>
          </p:nvSpPr>
          <p:spPr>
            <a:xfrm>
              <a:off x="5008899" y="1108200"/>
              <a:ext cx="2404200" cy="871800"/>
            </a:xfrm>
            <a:prstGeom prst="roundRect">
              <a:avLst>
                <a:gd fmla="val 16667" name="adj"/>
              </a:avLst>
            </a:prstGeom>
            <a:solidFill>
              <a:srgbClr val="FFD6E7"/>
            </a:solidFill>
            <a:ln cap="flat" cmpd="sng" w="28575">
              <a:solidFill>
                <a:srgbClr val="95194A"/>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95194A"/>
                  </a:solidFill>
                  <a:latin typeface="Avenir"/>
                  <a:ea typeface="Avenir"/>
                  <a:cs typeface="Avenir"/>
                  <a:sym typeface="Avenir"/>
                </a:rPr>
                <a:t>               Personal</a:t>
              </a:r>
              <a:endParaRPr b="1" i="0" sz="1800" u="none" cap="none" strike="noStrike">
                <a:solidFill>
                  <a:srgbClr val="95194A"/>
                </a:solidFill>
                <a:latin typeface="Avenir"/>
                <a:ea typeface="Avenir"/>
                <a:cs typeface="Avenir"/>
                <a:sym typeface="Avenir"/>
              </a:endParaRPr>
            </a:p>
          </p:txBody>
        </p:sp>
        <p:sp>
          <p:nvSpPr>
            <p:cNvPr id="289" name="Google Shape;289;g2ae5ea1bf2d_0_15"/>
            <p:cNvSpPr txBox="1"/>
            <p:nvPr/>
          </p:nvSpPr>
          <p:spPr>
            <a:xfrm>
              <a:off x="5458025" y="1116126"/>
              <a:ext cx="8427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800"/>
                <a:buFont typeface="Arial"/>
                <a:buNone/>
              </a:pPr>
              <a:r>
                <a:rPr b="0" i="0" lang="en-US" sz="3800" u="none" cap="none" strike="noStrike">
                  <a:solidFill>
                    <a:srgbClr val="000000"/>
                  </a:solidFill>
                  <a:latin typeface="Arial"/>
                  <a:ea typeface="Arial"/>
                  <a:cs typeface="Arial"/>
                  <a:sym typeface="Arial"/>
                </a:rPr>
                <a:t>🫶</a:t>
              </a:r>
              <a:endParaRPr b="0" i="0" sz="3800" u="none" cap="none" strike="noStrike">
                <a:solidFill>
                  <a:srgbClr val="000000"/>
                </a:solidFill>
                <a:latin typeface="Arial"/>
                <a:ea typeface="Arial"/>
                <a:cs typeface="Arial"/>
                <a:sym typeface="Arial"/>
              </a:endParaRPr>
            </a:p>
          </p:txBody>
        </p:sp>
      </p:grpSp>
      <p:grpSp>
        <p:nvGrpSpPr>
          <p:cNvPr id="290" name="Google Shape;290;g2ae5ea1bf2d_0_15"/>
          <p:cNvGrpSpPr/>
          <p:nvPr/>
        </p:nvGrpSpPr>
        <p:grpSpPr>
          <a:xfrm>
            <a:off x="5008899" y="2323442"/>
            <a:ext cx="2404200" cy="871800"/>
            <a:chOff x="5008899" y="2323442"/>
            <a:chExt cx="2404200" cy="871800"/>
          </a:xfrm>
        </p:grpSpPr>
        <p:sp>
          <p:nvSpPr>
            <p:cNvPr id="291" name="Google Shape;291;g2ae5ea1bf2d_0_15"/>
            <p:cNvSpPr/>
            <p:nvPr/>
          </p:nvSpPr>
          <p:spPr>
            <a:xfrm>
              <a:off x="5008899" y="2323442"/>
              <a:ext cx="2404200" cy="871800"/>
            </a:xfrm>
            <a:prstGeom prst="roundRect">
              <a:avLst>
                <a:gd fmla="val 16667" name="adj"/>
              </a:avLst>
            </a:prstGeom>
            <a:solidFill>
              <a:srgbClr val="D8F8FF"/>
            </a:solidFill>
            <a:ln cap="flat" cmpd="sng" w="28575">
              <a:solidFill>
                <a:srgbClr val="0094C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95194A"/>
                  </a:solidFill>
                  <a:latin typeface="Avenir"/>
                  <a:ea typeface="Avenir"/>
                  <a:cs typeface="Avenir"/>
                  <a:sym typeface="Avenir"/>
                </a:rPr>
                <a:t>               </a:t>
              </a:r>
              <a:r>
                <a:rPr b="1" i="0" lang="en-US" sz="1800" u="none" cap="none" strike="noStrike">
                  <a:solidFill>
                    <a:srgbClr val="0094C9"/>
                  </a:solidFill>
                  <a:latin typeface="Avenir"/>
                  <a:ea typeface="Avenir"/>
                  <a:cs typeface="Avenir"/>
                  <a:sym typeface="Avenir"/>
                </a:rPr>
                <a:t>Relevant</a:t>
              </a:r>
              <a:endParaRPr b="1" i="0" sz="1800" u="none" cap="none" strike="noStrike">
                <a:solidFill>
                  <a:srgbClr val="0094C9"/>
                </a:solidFill>
                <a:latin typeface="Avenir"/>
                <a:ea typeface="Avenir"/>
                <a:cs typeface="Avenir"/>
                <a:sym typeface="Avenir"/>
              </a:endParaRPr>
            </a:p>
          </p:txBody>
        </p:sp>
        <p:sp>
          <p:nvSpPr>
            <p:cNvPr id="292" name="Google Shape;292;g2ae5ea1bf2d_0_15"/>
            <p:cNvSpPr txBox="1"/>
            <p:nvPr/>
          </p:nvSpPr>
          <p:spPr>
            <a:xfrm>
              <a:off x="5345226" y="2412320"/>
              <a:ext cx="1068300" cy="708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400"/>
                <a:buFont typeface="Arial"/>
                <a:buNone/>
              </a:pPr>
              <a:r>
                <a:rPr b="0" i="0" lang="en-US" sz="3400" u="none" cap="none" strike="noStrike">
                  <a:solidFill>
                    <a:srgbClr val="000000"/>
                  </a:solidFill>
                  <a:latin typeface="Arial"/>
                  <a:ea typeface="Arial"/>
                  <a:cs typeface="Arial"/>
                  <a:sym typeface="Arial"/>
                </a:rPr>
                <a:t>🤩</a:t>
              </a:r>
              <a:endParaRPr b="0" i="0" sz="3400" u="none" cap="none" strike="noStrike">
                <a:solidFill>
                  <a:srgbClr val="000000"/>
                </a:solidFill>
                <a:latin typeface="Arial"/>
                <a:ea typeface="Arial"/>
                <a:cs typeface="Arial"/>
                <a:sym typeface="Arial"/>
              </a:endParaRPr>
            </a:p>
          </p:txBody>
        </p:sp>
      </p:grpSp>
      <p:grpSp>
        <p:nvGrpSpPr>
          <p:cNvPr id="293" name="Google Shape;293;g2ae5ea1bf2d_0_15"/>
          <p:cNvGrpSpPr/>
          <p:nvPr/>
        </p:nvGrpSpPr>
        <p:grpSpPr>
          <a:xfrm>
            <a:off x="5008899" y="3552650"/>
            <a:ext cx="2404200" cy="871800"/>
            <a:chOff x="5008899" y="3552650"/>
            <a:chExt cx="2404200" cy="871800"/>
          </a:xfrm>
        </p:grpSpPr>
        <p:sp>
          <p:nvSpPr>
            <p:cNvPr id="294" name="Google Shape;294;g2ae5ea1bf2d_0_15"/>
            <p:cNvSpPr/>
            <p:nvPr/>
          </p:nvSpPr>
          <p:spPr>
            <a:xfrm>
              <a:off x="5008899" y="3552650"/>
              <a:ext cx="2404200" cy="871800"/>
            </a:xfrm>
            <a:prstGeom prst="roundRect">
              <a:avLst>
                <a:gd fmla="val 16667" name="adj"/>
              </a:avLst>
            </a:prstGeom>
            <a:solidFill>
              <a:srgbClr val="CAF7C3"/>
            </a:solidFill>
            <a:ln cap="flat" cmpd="sng" w="28575">
              <a:solidFill>
                <a:srgbClr val="4A8C4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95194A"/>
                  </a:solidFill>
                  <a:latin typeface="Avenir"/>
                  <a:ea typeface="Avenir"/>
                  <a:cs typeface="Avenir"/>
                  <a:sym typeface="Avenir"/>
                </a:rPr>
                <a:t>               </a:t>
              </a:r>
              <a:r>
                <a:rPr b="1" i="0" lang="en-US" sz="1800" u="none" cap="none" strike="noStrike">
                  <a:solidFill>
                    <a:srgbClr val="4A8C40"/>
                  </a:solidFill>
                  <a:latin typeface="Avenir"/>
                  <a:ea typeface="Avenir"/>
                  <a:cs typeface="Avenir"/>
                  <a:sym typeface="Avenir"/>
                </a:rPr>
                <a:t>Practical</a:t>
              </a:r>
              <a:endParaRPr b="1" i="0" sz="1800" u="none" cap="none" strike="noStrike">
                <a:solidFill>
                  <a:srgbClr val="4A8C40"/>
                </a:solidFill>
                <a:latin typeface="Avenir"/>
                <a:ea typeface="Avenir"/>
                <a:cs typeface="Avenir"/>
                <a:sym typeface="Avenir"/>
              </a:endParaRPr>
            </a:p>
          </p:txBody>
        </p:sp>
        <p:sp>
          <p:nvSpPr>
            <p:cNvPr id="295" name="Google Shape;295;g2ae5ea1bf2d_0_15"/>
            <p:cNvSpPr txBox="1"/>
            <p:nvPr/>
          </p:nvSpPr>
          <p:spPr>
            <a:xfrm>
              <a:off x="5345226" y="3634540"/>
              <a:ext cx="1068300" cy="708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400"/>
                <a:buFont typeface="Arial"/>
                <a:buNone/>
              </a:pPr>
              <a:r>
                <a:rPr b="0" i="0" lang="en-US" sz="3400" u="none" cap="none" strike="noStrike">
                  <a:solidFill>
                    <a:srgbClr val="000000"/>
                  </a:solidFill>
                  <a:latin typeface="Arial"/>
                  <a:ea typeface="Arial"/>
                  <a:cs typeface="Arial"/>
                  <a:sym typeface="Arial"/>
                </a:rPr>
                <a:t>🗒️</a:t>
              </a:r>
              <a:endParaRPr b="0" i="0" sz="3400" u="none" cap="none" strike="noStrike">
                <a:solidFill>
                  <a:srgbClr val="000000"/>
                </a:solidFill>
                <a:latin typeface="Arial"/>
                <a:ea typeface="Arial"/>
                <a:cs typeface="Arial"/>
                <a:sym typeface="Arial"/>
              </a:endParaRPr>
            </a:p>
          </p:txBody>
        </p:sp>
      </p:grpSp>
      <p:sp>
        <p:nvSpPr>
          <p:cNvPr id="296" name="Google Shape;296;g2ae5ea1bf2d_0_15"/>
          <p:cNvSpPr/>
          <p:nvPr/>
        </p:nvSpPr>
        <p:spPr>
          <a:xfrm>
            <a:off x="4122416" y="2549711"/>
            <a:ext cx="1299000" cy="419100"/>
          </a:xfrm>
          <a:prstGeom prst="rightArrow">
            <a:avLst>
              <a:gd fmla="val 50000" name="adj1"/>
              <a:gd fmla="val 50000" name="adj2"/>
            </a:avLst>
          </a:prstGeom>
          <a:solidFill>
            <a:srgbClr val="5F5F5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
        <p:nvSpPr>
          <p:cNvPr id="297" name="Google Shape;297;g2ae5ea1bf2d_0_15"/>
          <p:cNvSpPr/>
          <p:nvPr/>
        </p:nvSpPr>
        <p:spPr>
          <a:xfrm>
            <a:off x="4122416" y="1348436"/>
            <a:ext cx="1299000" cy="419100"/>
          </a:xfrm>
          <a:prstGeom prst="rightArrow">
            <a:avLst>
              <a:gd fmla="val 50000" name="adj1"/>
              <a:gd fmla="val 50000" name="adj2"/>
            </a:avLst>
          </a:prstGeom>
          <a:solidFill>
            <a:srgbClr val="5F5F5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
        <p:nvSpPr>
          <p:cNvPr id="298" name="Google Shape;298;g2ae5ea1bf2d_0_15"/>
          <p:cNvSpPr/>
          <p:nvPr/>
        </p:nvSpPr>
        <p:spPr>
          <a:xfrm>
            <a:off x="4122416" y="3778920"/>
            <a:ext cx="1299000" cy="419100"/>
          </a:xfrm>
          <a:prstGeom prst="rightArrow">
            <a:avLst>
              <a:gd fmla="val 50000" name="adj1"/>
              <a:gd fmla="val 50000" name="adj2"/>
            </a:avLst>
          </a:prstGeom>
          <a:solidFill>
            <a:srgbClr val="5F5F5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1000"/>
                                        <p:tgtEl>
                                          <p:spTgt spid="29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1000"/>
                                        <p:tgtEl>
                                          <p:spTgt spid="2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1000"/>
                                        <p:tgtEl>
                                          <p:spTgt spid="29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1000"/>
                                        <p:tgtEl>
                                          <p:spTgt spid="2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1000"/>
                                        <p:tgtEl>
                                          <p:spTgt spid="29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1000"/>
                                        <p:tgtEl>
                                          <p:spTgt spid="2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g27c1d67c741_2_10"/>
          <p:cNvSpPr txBox="1"/>
          <p:nvPr>
            <p:ph type="title"/>
          </p:nvPr>
        </p:nvSpPr>
        <p:spPr>
          <a:xfrm>
            <a:off x="445125" y="229525"/>
            <a:ext cx="8520600" cy="572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SzPts val="2400"/>
              <a:buNone/>
            </a:pPr>
            <a:r>
              <a:rPr lang="en-US"/>
              <a:t>Your Turn!</a:t>
            </a:r>
            <a:endParaRPr i="1"/>
          </a:p>
        </p:txBody>
      </p:sp>
      <p:sp>
        <p:nvSpPr>
          <p:cNvPr id="305" name="Google Shape;305;g27c1d67c741_2_10"/>
          <p:cNvSpPr txBox="1"/>
          <p:nvPr>
            <p:ph idx="1" type="body"/>
          </p:nvPr>
        </p:nvSpPr>
        <p:spPr>
          <a:xfrm>
            <a:off x="445125" y="978025"/>
            <a:ext cx="8233800" cy="12051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800"/>
              </a:spcBef>
              <a:spcAft>
                <a:spcPts val="800"/>
              </a:spcAft>
              <a:buSzPts val="1800"/>
              <a:buNone/>
            </a:pPr>
            <a:r>
              <a:rPr lang="en-US" sz="2400">
                <a:solidFill>
                  <a:srgbClr val="58595B"/>
                </a:solidFill>
              </a:rPr>
              <a:t>Use the worksheet to personalize your invitation. </a:t>
            </a:r>
            <a:endParaRPr sz="2400">
              <a:solidFill>
                <a:srgbClr val="58595B"/>
              </a:solidFill>
            </a:endParaRPr>
          </a:p>
        </p:txBody>
      </p:sp>
      <p:grpSp>
        <p:nvGrpSpPr>
          <p:cNvPr id="306" name="Google Shape;306;g27c1d67c741_2_10"/>
          <p:cNvGrpSpPr/>
          <p:nvPr/>
        </p:nvGrpSpPr>
        <p:grpSpPr>
          <a:xfrm>
            <a:off x="2692750" y="2183125"/>
            <a:ext cx="3758501" cy="2208083"/>
            <a:chOff x="4801800" y="2182975"/>
            <a:chExt cx="3758501" cy="2208083"/>
          </a:xfrm>
        </p:grpSpPr>
        <p:sp>
          <p:nvSpPr>
            <p:cNvPr id="307" name="Google Shape;307;g27c1d67c741_2_10"/>
            <p:cNvSpPr/>
            <p:nvPr/>
          </p:nvSpPr>
          <p:spPr>
            <a:xfrm>
              <a:off x="4801800" y="2182975"/>
              <a:ext cx="1562100" cy="580500"/>
            </a:xfrm>
            <a:prstGeom prst="roundRect">
              <a:avLst>
                <a:gd fmla="val 16667" name="adj"/>
              </a:avLst>
            </a:prstGeom>
            <a:solidFill>
              <a:schemeClr val="lt2"/>
            </a:solidFill>
            <a:ln cap="flat" cmpd="sng" w="28575">
              <a:solidFill>
                <a:srgbClr val="5F5F5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5F5F5F"/>
                  </a:solidFill>
                  <a:latin typeface="Avenir"/>
                  <a:ea typeface="Avenir"/>
                  <a:cs typeface="Avenir"/>
                  <a:sym typeface="Avenir"/>
                </a:rPr>
                <a:t>Awkward</a:t>
              </a:r>
              <a:endParaRPr b="0" i="0" sz="1800" u="none" cap="none" strike="noStrike">
                <a:solidFill>
                  <a:srgbClr val="5F5F5F"/>
                </a:solidFill>
                <a:latin typeface="Avenir"/>
                <a:ea typeface="Avenir"/>
                <a:cs typeface="Avenir"/>
                <a:sym typeface="Avenir"/>
              </a:endParaRPr>
            </a:p>
          </p:txBody>
        </p:sp>
        <p:sp>
          <p:nvSpPr>
            <p:cNvPr id="308" name="Google Shape;308;g27c1d67c741_2_10"/>
            <p:cNvSpPr/>
            <p:nvPr/>
          </p:nvSpPr>
          <p:spPr>
            <a:xfrm>
              <a:off x="6959501" y="2182979"/>
              <a:ext cx="1600800" cy="580500"/>
            </a:xfrm>
            <a:prstGeom prst="roundRect">
              <a:avLst>
                <a:gd fmla="val 16667" name="adj"/>
              </a:avLst>
            </a:prstGeom>
            <a:solidFill>
              <a:srgbClr val="FFD6E7"/>
            </a:solidFill>
            <a:ln cap="flat" cmpd="sng" w="28575">
              <a:solidFill>
                <a:srgbClr val="95194A"/>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95194A"/>
                  </a:solidFill>
                  <a:latin typeface="Avenir"/>
                  <a:ea typeface="Avenir"/>
                  <a:cs typeface="Avenir"/>
                  <a:sym typeface="Avenir"/>
                </a:rPr>
                <a:t>        Personal</a:t>
              </a:r>
              <a:endParaRPr b="1" i="0" sz="1800" u="none" cap="none" strike="noStrike">
                <a:solidFill>
                  <a:srgbClr val="95194A"/>
                </a:solidFill>
                <a:latin typeface="Avenir"/>
                <a:ea typeface="Avenir"/>
                <a:cs typeface="Avenir"/>
                <a:sym typeface="Avenir"/>
              </a:endParaRPr>
            </a:p>
          </p:txBody>
        </p:sp>
        <p:sp>
          <p:nvSpPr>
            <p:cNvPr id="309" name="Google Shape;309;g27c1d67c741_2_10"/>
            <p:cNvSpPr/>
            <p:nvPr/>
          </p:nvSpPr>
          <p:spPr>
            <a:xfrm>
              <a:off x="4801800" y="2992115"/>
              <a:ext cx="1562100" cy="580500"/>
            </a:xfrm>
            <a:prstGeom prst="roundRect">
              <a:avLst>
                <a:gd fmla="val 16667" name="adj"/>
              </a:avLst>
            </a:prstGeom>
            <a:solidFill>
              <a:schemeClr val="lt2"/>
            </a:solidFill>
            <a:ln cap="flat" cmpd="sng" w="28575">
              <a:solidFill>
                <a:srgbClr val="5F5F5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5F5F5F"/>
                  </a:solidFill>
                  <a:latin typeface="Avenir"/>
                  <a:ea typeface="Avenir"/>
                  <a:cs typeface="Avenir"/>
                  <a:sym typeface="Avenir"/>
                </a:rPr>
                <a:t>Churchy</a:t>
              </a:r>
              <a:endParaRPr b="0" i="0" sz="1800" u="none" cap="none" strike="noStrike">
                <a:solidFill>
                  <a:srgbClr val="5F5F5F"/>
                </a:solidFill>
                <a:latin typeface="Avenir"/>
                <a:ea typeface="Avenir"/>
                <a:cs typeface="Avenir"/>
                <a:sym typeface="Avenir"/>
              </a:endParaRPr>
            </a:p>
          </p:txBody>
        </p:sp>
        <p:sp>
          <p:nvSpPr>
            <p:cNvPr id="310" name="Google Shape;310;g27c1d67c741_2_10"/>
            <p:cNvSpPr/>
            <p:nvPr/>
          </p:nvSpPr>
          <p:spPr>
            <a:xfrm>
              <a:off x="6959501" y="2992119"/>
              <a:ext cx="1600800" cy="580500"/>
            </a:xfrm>
            <a:prstGeom prst="roundRect">
              <a:avLst>
                <a:gd fmla="val 16667" name="adj"/>
              </a:avLst>
            </a:prstGeom>
            <a:solidFill>
              <a:srgbClr val="D8F8FF"/>
            </a:solidFill>
            <a:ln cap="flat" cmpd="sng" w="28575">
              <a:solidFill>
                <a:srgbClr val="0094C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95194A"/>
                  </a:solidFill>
                  <a:latin typeface="Avenir"/>
                  <a:ea typeface="Avenir"/>
                  <a:cs typeface="Avenir"/>
                  <a:sym typeface="Avenir"/>
                </a:rPr>
                <a:t>        </a:t>
              </a:r>
              <a:r>
                <a:rPr b="1" i="0" lang="en-US" sz="1800" u="none" cap="none" strike="noStrike">
                  <a:solidFill>
                    <a:srgbClr val="0094C9"/>
                  </a:solidFill>
                  <a:latin typeface="Avenir"/>
                  <a:ea typeface="Avenir"/>
                  <a:cs typeface="Avenir"/>
                  <a:sym typeface="Avenir"/>
                </a:rPr>
                <a:t>Relevant</a:t>
              </a:r>
              <a:endParaRPr b="1" i="0" sz="1800" u="none" cap="none" strike="noStrike">
                <a:solidFill>
                  <a:srgbClr val="0094C9"/>
                </a:solidFill>
                <a:latin typeface="Avenir"/>
                <a:ea typeface="Avenir"/>
                <a:cs typeface="Avenir"/>
                <a:sym typeface="Avenir"/>
              </a:endParaRPr>
            </a:p>
          </p:txBody>
        </p:sp>
        <p:sp>
          <p:nvSpPr>
            <p:cNvPr id="311" name="Google Shape;311;g27c1d67c741_2_10"/>
            <p:cNvSpPr/>
            <p:nvPr/>
          </p:nvSpPr>
          <p:spPr>
            <a:xfrm>
              <a:off x="4801800" y="3810554"/>
              <a:ext cx="1562100" cy="580500"/>
            </a:xfrm>
            <a:prstGeom prst="roundRect">
              <a:avLst>
                <a:gd fmla="val 16667" name="adj"/>
              </a:avLst>
            </a:prstGeom>
            <a:solidFill>
              <a:schemeClr val="lt2"/>
            </a:solidFill>
            <a:ln cap="flat" cmpd="sng" w="28575">
              <a:solidFill>
                <a:srgbClr val="5F5F5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5F5F5F"/>
                  </a:solidFill>
                  <a:latin typeface="Avenir"/>
                  <a:ea typeface="Avenir"/>
                  <a:cs typeface="Avenir"/>
                  <a:sym typeface="Avenir"/>
                </a:rPr>
                <a:t>Vague</a:t>
              </a:r>
              <a:endParaRPr b="0" i="0" sz="1800" u="none" cap="none" strike="noStrike">
                <a:solidFill>
                  <a:srgbClr val="5F5F5F"/>
                </a:solidFill>
                <a:latin typeface="Avenir"/>
                <a:ea typeface="Avenir"/>
                <a:cs typeface="Avenir"/>
                <a:sym typeface="Avenir"/>
              </a:endParaRPr>
            </a:p>
          </p:txBody>
        </p:sp>
        <p:sp>
          <p:nvSpPr>
            <p:cNvPr id="312" name="Google Shape;312;g27c1d67c741_2_10"/>
            <p:cNvSpPr/>
            <p:nvPr/>
          </p:nvSpPr>
          <p:spPr>
            <a:xfrm>
              <a:off x="6959501" y="3810558"/>
              <a:ext cx="1600800" cy="580500"/>
            </a:xfrm>
            <a:prstGeom prst="roundRect">
              <a:avLst>
                <a:gd fmla="val 16667" name="adj"/>
              </a:avLst>
            </a:prstGeom>
            <a:solidFill>
              <a:srgbClr val="CAF7C3"/>
            </a:solidFill>
            <a:ln cap="flat" cmpd="sng" w="28575">
              <a:solidFill>
                <a:srgbClr val="4A8C4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95194A"/>
                  </a:solidFill>
                  <a:latin typeface="Avenir"/>
                  <a:ea typeface="Avenir"/>
                  <a:cs typeface="Avenir"/>
                  <a:sym typeface="Avenir"/>
                </a:rPr>
                <a:t>        </a:t>
              </a:r>
              <a:r>
                <a:rPr b="1" i="0" lang="en-US" sz="1800" u="none" cap="none" strike="noStrike">
                  <a:solidFill>
                    <a:srgbClr val="4A8C40"/>
                  </a:solidFill>
                  <a:latin typeface="Avenir"/>
                  <a:ea typeface="Avenir"/>
                  <a:cs typeface="Avenir"/>
                  <a:sym typeface="Avenir"/>
                </a:rPr>
                <a:t>Practical</a:t>
              </a:r>
              <a:endParaRPr b="1" i="0" sz="1800" u="none" cap="none" strike="noStrike">
                <a:solidFill>
                  <a:srgbClr val="4A8C40"/>
                </a:solidFill>
                <a:latin typeface="Avenir"/>
                <a:ea typeface="Avenir"/>
                <a:cs typeface="Avenir"/>
                <a:sym typeface="Avenir"/>
              </a:endParaRPr>
            </a:p>
          </p:txBody>
        </p:sp>
        <p:sp>
          <p:nvSpPr>
            <p:cNvPr id="313" name="Google Shape;313;g27c1d67c741_2_10"/>
            <p:cNvSpPr txBox="1"/>
            <p:nvPr/>
          </p:nvSpPr>
          <p:spPr>
            <a:xfrm>
              <a:off x="7106139" y="2188257"/>
              <a:ext cx="561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a:t>
              </a:r>
              <a:endParaRPr b="0" i="0" sz="2000" u="none" cap="none" strike="noStrike">
                <a:solidFill>
                  <a:srgbClr val="000000"/>
                </a:solidFill>
                <a:latin typeface="Arial"/>
                <a:ea typeface="Arial"/>
                <a:cs typeface="Arial"/>
                <a:sym typeface="Arial"/>
              </a:endParaRPr>
            </a:p>
          </p:txBody>
        </p:sp>
        <p:sp>
          <p:nvSpPr>
            <p:cNvPr id="314" name="Google Shape;314;g27c1d67c741_2_10"/>
            <p:cNvSpPr txBox="1"/>
            <p:nvPr/>
          </p:nvSpPr>
          <p:spPr>
            <a:xfrm>
              <a:off x="7031035" y="3051297"/>
              <a:ext cx="7113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a:t>
              </a:r>
              <a:endParaRPr b="0" i="0" sz="2000" u="none" cap="none" strike="noStrike">
                <a:solidFill>
                  <a:srgbClr val="000000"/>
                </a:solidFill>
                <a:latin typeface="Arial"/>
                <a:ea typeface="Arial"/>
                <a:cs typeface="Arial"/>
                <a:sym typeface="Arial"/>
              </a:endParaRPr>
            </a:p>
          </p:txBody>
        </p:sp>
        <p:sp>
          <p:nvSpPr>
            <p:cNvPr id="315" name="Google Shape;315;g27c1d67c741_2_10"/>
            <p:cNvSpPr txBox="1"/>
            <p:nvPr/>
          </p:nvSpPr>
          <p:spPr>
            <a:xfrm>
              <a:off x="7031035" y="3865082"/>
              <a:ext cx="7113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a:t>
              </a:r>
              <a:endParaRPr b="0" i="0" sz="2000" u="none" cap="none" strike="noStrike">
                <a:solidFill>
                  <a:srgbClr val="000000"/>
                </a:solidFill>
                <a:latin typeface="Arial"/>
                <a:ea typeface="Arial"/>
                <a:cs typeface="Arial"/>
                <a:sym typeface="Arial"/>
              </a:endParaRPr>
            </a:p>
          </p:txBody>
        </p:sp>
        <p:sp>
          <p:nvSpPr>
            <p:cNvPr id="316" name="Google Shape;316;g27c1d67c741_2_10"/>
            <p:cNvSpPr/>
            <p:nvPr/>
          </p:nvSpPr>
          <p:spPr>
            <a:xfrm>
              <a:off x="6369259" y="3142775"/>
              <a:ext cx="864900" cy="279000"/>
            </a:xfrm>
            <a:prstGeom prst="rightArrow">
              <a:avLst>
                <a:gd fmla="val 50000" name="adj1"/>
                <a:gd fmla="val 50000" name="adj2"/>
              </a:avLst>
            </a:prstGeom>
            <a:solidFill>
              <a:srgbClr val="5F5F5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
          <p:nvSpPr>
            <p:cNvPr id="317" name="Google Shape;317;g27c1d67c741_2_10"/>
            <p:cNvSpPr/>
            <p:nvPr/>
          </p:nvSpPr>
          <p:spPr>
            <a:xfrm>
              <a:off x="6369259" y="2342934"/>
              <a:ext cx="864900" cy="279000"/>
            </a:xfrm>
            <a:prstGeom prst="rightArrow">
              <a:avLst>
                <a:gd fmla="val 50000" name="adj1"/>
                <a:gd fmla="val 50000" name="adj2"/>
              </a:avLst>
            </a:prstGeom>
            <a:solidFill>
              <a:srgbClr val="5F5F5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
          <p:nvSpPr>
            <p:cNvPr id="318" name="Google Shape;318;g27c1d67c741_2_10"/>
            <p:cNvSpPr/>
            <p:nvPr/>
          </p:nvSpPr>
          <p:spPr>
            <a:xfrm>
              <a:off x="6369259" y="3961214"/>
              <a:ext cx="864900" cy="279000"/>
            </a:xfrm>
            <a:prstGeom prst="rightArrow">
              <a:avLst>
                <a:gd fmla="val 50000" name="adj1"/>
                <a:gd fmla="val 50000" name="adj2"/>
              </a:avLst>
            </a:prstGeom>
            <a:solidFill>
              <a:srgbClr val="5F5F5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gtEl>
                                        <p:attrNameLst>
                                          <p:attrName>style.visibility</p:attrName>
                                        </p:attrNameLst>
                                      </p:cBhvr>
                                      <p:to>
                                        <p:strVal val="visible"/>
                                      </p:to>
                                    </p:set>
                                    <p:animEffect filter="fade" transition="in">
                                      <p:cBhvr>
                                        <p:cTn dur="1000"/>
                                        <p:tgtEl>
                                          <p:spTgt spid="3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g29ff1f2c4b1_0_33"/>
          <p:cNvSpPr txBox="1"/>
          <p:nvPr/>
        </p:nvSpPr>
        <p:spPr>
          <a:xfrm>
            <a:off x="467644" y="234544"/>
            <a:ext cx="7338300" cy="507900"/>
          </a:xfrm>
          <a:prstGeom prst="rect">
            <a:avLst/>
          </a:prstGeom>
          <a:noFill/>
          <a:ln>
            <a:noFill/>
          </a:ln>
        </p:spPr>
        <p:txBody>
          <a:bodyPr anchorCtr="0" anchor="t" bIns="91425" lIns="91425" spcFirstLastPara="1" rIns="91425" wrap="square" tIns="91425">
            <a:spAutoFit/>
          </a:bodyPr>
          <a:lstStyle/>
          <a:p>
            <a:pPr indent="0" lvl="0" marL="0" marR="0" rtl="0" algn="l">
              <a:lnSpc>
                <a:spcPct val="125000"/>
              </a:lnSpc>
              <a:spcBef>
                <a:spcPts val="0"/>
              </a:spcBef>
              <a:spcAft>
                <a:spcPts val="0"/>
              </a:spcAft>
              <a:buClr>
                <a:schemeClr val="dk1"/>
              </a:buClr>
              <a:buSzPts val="800"/>
              <a:buFont typeface="Arial"/>
              <a:buNone/>
            </a:pPr>
            <a:r>
              <a:rPr b="1" i="0" lang="en-US" sz="2100" u="none" cap="none" strike="noStrike">
                <a:solidFill>
                  <a:srgbClr val="007B93"/>
                </a:solidFill>
                <a:highlight>
                  <a:schemeClr val="lt1"/>
                </a:highlight>
                <a:latin typeface="Avenir"/>
                <a:ea typeface="Avenir"/>
                <a:cs typeface="Avenir"/>
                <a:sym typeface="Avenir"/>
              </a:rPr>
              <a:t>Addressing the Barriers</a:t>
            </a:r>
            <a:endParaRPr b="1" i="0" sz="2100" u="none" cap="none" strike="noStrike">
              <a:solidFill>
                <a:srgbClr val="007B93"/>
              </a:solidFill>
              <a:highlight>
                <a:schemeClr val="lt1"/>
              </a:highlight>
              <a:latin typeface="Avenir"/>
              <a:ea typeface="Avenir"/>
              <a:cs typeface="Avenir"/>
              <a:sym typeface="Avenir"/>
            </a:endParaRPr>
          </a:p>
        </p:txBody>
      </p:sp>
      <p:sp>
        <p:nvSpPr>
          <p:cNvPr id="324" name="Google Shape;324;g29ff1f2c4b1_0_33"/>
          <p:cNvSpPr txBox="1"/>
          <p:nvPr>
            <p:ph idx="4294967295" type="body"/>
          </p:nvPr>
        </p:nvSpPr>
        <p:spPr>
          <a:xfrm>
            <a:off x="579725" y="1549513"/>
            <a:ext cx="7565400" cy="540300"/>
          </a:xfrm>
          <a:prstGeom prst="rect">
            <a:avLst/>
          </a:prstGeom>
          <a:noFill/>
          <a:ln>
            <a:noFill/>
          </a:ln>
        </p:spPr>
        <p:txBody>
          <a:bodyPr anchorCtr="0" anchor="t" bIns="45700" lIns="91425" spcFirstLastPara="1" rIns="91425" wrap="square" tIns="45700">
            <a:noAutofit/>
          </a:bodyPr>
          <a:lstStyle/>
          <a:p>
            <a:pPr indent="-304800" lvl="0" marL="342900" rtl="0" algn="l">
              <a:lnSpc>
                <a:spcPct val="100000"/>
              </a:lnSpc>
              <a:spcBef>
                <a:spcPts val="1000"/>
              </a:spcBef>
              <a:spcAft>
                <a:spcPts val="0"/>
              </a:spcAft>
              <a:buSzPts val="2200"/>
              <a:buFont typeface="Avenir"/>
              <a:buChar char="●"/>
            </a:pPr>
            <a:r>
              <a:rPr lang="en-US" sz="2200">
                <a:solidFill>
                  <a:srgbClr val="007B93"/>
                </a:solidFill>
              </a:rPr>
              <a:t>Wrong </a:t>
            </a:r>
            <a:r>
              <a:rPr b="1" lang="en-US" sz="2200">
                <a:solidFill>
                  <a:srgbClr val="007B93"/>
                </a:solidFill>
              </a:rPr>
              <a:t>timing.</a:t>
            </a:r>
            <a:r>
              <a:rPr lang="en-US" sz="2200">
                <a:solidFill>
                  <a:schemeClr val="accent2"/>
                </a:solidFill>
              </a:rPr>
              <a:t> </a:t>
            </a:r>
            <a:r>
              <a:rPr i="1" lang="en-US" sz="2200"/>
              <a:t>I will only do this if the Holy Spirit moves.</a:t>
            </a:r>
            <a:endParaRPr sz="2200">
              <a:solidFill>
                <a:srgbClr val="007B93"/>
              </a:solidFill>
            </a:endParaRPr>
          </a:p>
        </p:txBody>
      </p:sp>
      <p:sp>
        <p:nvSpPr>
          <p:cNvPr id="325" name="Google Shape;325;g29ff1f2c4b1_0_33"/>
          <p:cNvSpPr txBox="1"/>
          <p:nvPr>
            <p:ph idx="4294967295" type="body"/>
          </p:nvPr>
        </p:nvSpPr>
        <p:spPr>
          <a:xfrm>
            <a:off x="579725" y="2022275"/>
            <a:ext cx="7727100" cy="687900"/>
          </a:xfrm>
          <a:prstGeom prst="rect">
            <a:avLst/>
          </a:prstGeom>
          <a:noFill/>
          <a:ln>
            <a:noFill/>
          </a:ln>
        </p:spPr>
        <p:txBody>
          <a:bodyPr anchorCtr="0" anchor="t" bIns="45700" lIns="91425" spcFirstLastPara="1" rIns="91425" wrap="square" tIns="45700">
            <a:noAutofit/>
          </a:bodyPr>
          <a:lstStyle/>
          <a:p>
            <a:pPr indent="-304800" lvl="0" marL="342900" rtl="0" algn="l">
              <a:lnSpc>
                <a:spcPct val="100000"/>
              </a:lnSpc>
              <a:spcBef>
                <a:spcPts val="1000"/>
              </a:spcBef>
              <a:spcAft>
                <a:spcPts val="1000"/>
              </a:spcAft>
              <a:buSzPts val="2200"/>
              <a:buFont typeface="Avenir"/>
              <a:buChar char="●"/>
            </a:pPr>
            <a:r>
              <a:rPr lang="en-US" sz="2200">
                <a:solidFill>
                  <a:srgbClr val="007B93"/>
                </a:solidFill>
              </a:rPr>
              <a:t>Wrong </a:t>
            </a:r>
            <a:r>
              <a:rPr b="1" lang="en-US" sz="2200">
                <a:solidFill>
                  <a:srgbClr val="007B93"/>
                </a:solidFill>
              </a:rPr>
              <a:t>words.</a:t>
            </a:r>
            <a:r>
              <a:rPr lang="en-US" sz="2200">
                <a:solidFill>
                  <a:schemeClr val="accent2"/>
                </a:solidFill>
              </a:rPr>
              <a:t> </a:t>
            </a:r>
            <a:r>
              <a:rPr i="1" lang="en-US" sz="2200"/>
              <a:t>I don’t want to be confusing.</a:t>
            </a:r>
            <a:endParaRPr sz="2200">
              <a:solidFill>
                <a:srgbClr val="007B93"/>
              </a:solidFill>
            </a:endParaRPr>
          </a:p>
        </p:txBody>
      </p:sp>
      <p:sp>
        <p:nvSpPr>
          <p:cNvPr id="326" name="Google Shape;326;g29ff1f2c4b1_0_33"/>
          <p:cNvSpPr txBox="1"/>
          <p:nvPr>
            <p:ph idx="4294967295" type="body"/>
          </p:nvPr>
        </p:nvSpPr>
        <p:spPr>
          <a:xfrm>
            <a:off x="579725" y="2491577"/>
            <a:ext cx="7621500" cy="795900"/>
          </a:xfrm>
          <a:prstGeom prst="rect">
            <a:avLst/>
          </a:prstGeom>
          <a:noFill/>
          <a:ln>
            <a:noFill/>
          </a:ln>
        </p:spPr>
        <p:txBody>
          <a:bodyPr anchorCtr="0" anchor="t" bIns="45700" lIns="91425" spcFirstLastPara="1" rIns="91425" wrap="square" tIns="45700">
            <a:noAutofit/>
          </a:bodyPr>
          <a:lstStyle/>
          <a:p>
            <a:pPr indent="-304800" lvl="0" marL="342900" rtl="0" algn="l">
              <a:lnSpc>
                <a:spcPct val="100000"/>
              </a:lnSpc>
              <a:spcBef>
                <a:spcPts val="1000"/>
              </a:spcBef>
              <a:spcAft>
                <a:spcPts val="1000"/>
              </a:spcAft>
              <a:buSzPts val="2200"/>
              <a:buFont typeface="Avenir"/>
              <a:buChar char="●"/>
            </a:pPr>
            <a:r>
              <a:rPr lang="en-US" sz="2200">
                <a:solidFill>
                  <a:srgbClr val="007B93"/>
                </a:solidFill>
              </a:rPr>
              <a:t>Wrong </a:t>
            </a:r>
            <a:r>
              <a:rPr b="1" lang="en-US" sz="2200">
                <a:solidFill>
                  <a:srgbClr val="007B93"/>
                </a:solidFill>
              </a:rPr>
              <a:t>friends.</a:t>
            </a:r>
            <a:r>
              <a:rPr i="1" lang="en-US" sz="2200">
                <a:solidFill>
                  <a:schemeClr val="accent2"/>
                </a:solidFill>
              </a:rPr>
              <a:t> </a:t>
            </a:r>
            <a:r>
              <a:rPr i="1" lang="en-US" sz="2200"/>
              <a:t>I don’t want to invite the wrong</a:t>
            </a:r>
            <a:br>
              <a:rPr i="1" lang="en-US" sz="2200"/>
            </a:br>
            <a:r>
              <a:rPr i="1" lang="en-US" sz="2200"/>
              <a:t>people to </a:t>
            </a:r>
            <a:r>
              <a:rPr i="1" lang="en-US" sz="2200">
                <a:extLst>
                  <a:ext uri="http://customooxmlschemas.google.com/">
                    <go:slidesCustomData xmlns:go="http://customooxmlschemas.google.com/" textRoundtripDataId="27"/>
                  </a:ext>
                </a:extLst>
              </a:rPr>
              <a:t>church</a:t>
            </a:r>
            <a:r>
              <a:rPr i="1" lang="en-US" sz="2200"/>
              <a:t>.</a:t>
            </a:r>
            <a:endParaRPr sz="2200">
              <a:solidFill>
                <a:srgbClr val="007B93"/>
              </a:solidFill>
            </a:endParaRPr>
          </a:p>
        </p:txBody>
      </p:sp>
      <p:sp>
        <p:nvSpPr>
          <p:cNvPr id="327" name="Google Shape;327;g29ff1f2c4b1_0_33"/>
          <p:cNvSpPr txBox="1"/>
          <p:nvPr>
            <p:ph idx="4294967295" type="body"/>
          </p:nvPr>
        </p:nvSpPr>
        <p:spPr>
          <a:xfrm>
            <a:off x="579725" y="1074000"/>
            <a:ext cx="7565400" cy="507900"/>
          </a:xfrm>
          <a:prstGeom prst="rect">
            <a:avLst/>
          </a:prstGeom>
          <a:noFill/>
          <a:ln>
            <a:noFill/>
          </a:ln>
        </p:spPr>
        <p:txBody>
          <a:bodyPr anchorCtr="0" anchor="t" bIns="45700" lIns="91425" spcFirstLastPara="1" rIns="91425" wrap="square" tIns="45700">
            <a:noAutofit/>
          </a:bodyPr>
          <a:lstStyle/>
          <a:p>
            <a:pPr indent="-304800" lvl="0" marL="342900" rtl="0" algn="l">
              <a:lnSpc>
                <a:spcPct val="100000"/>
              </a:lnSpc>
              <a:spcBef>
                <a:spcPts val="800"/>
              </a:spcBef>
              <a:spcAft>
                <a:spcPts val="0"/>
              </a:spcAft>
              <a:buSzPts val="2200"/>
              <a:buFont typeface="Avenir"/>
              <a:buChar char="●"/>
            </a:pPr>
            <a:r>
              <a:rPr lang="en-US" sz="2200">
                <a:solidFill>
                  <a:srgbClr val="007B93"/>
                </a:solidFill>
              </a:rPr>
              <a:t>Wrong </a:t>
            </a:r>
            <a:r>
              <a:rPr b="1" lang="en-US" sz="2200">
                <a:solidFill>
                  <a:srgbClr val="007B93"/>
                </a:solidFill>
              </a:rPr>
              <a:t>impact</a:t>
            </a:r>
            <a:r>
              <a:rPr b="1" lang="en-US" sz="2200">
                <a:solidFill>
                  <a:srgbClr val="006880"/>
                </a:solidFill>
              </a:rPr>
              <a:t>.</a:t>
            </a:r>
            <a:r>
              <a:rPr lang="en-US" sz="2200">
                <a:solidFill>
                  <a:schemeClr val="accent2"/>
                </a:solidFill>
              </a:rPr>
              <a:t> </a:t>
            </a:r>
            <a:r>
              <a:rPr i="1" lang="en-US" sz="2200"/>
              <a:t>It might be manipulative or </a:t>
            </a:r>
            <a:r>
              <a:rPr i="1" lang="en-US" sz="2200">
                <a:extLst>
                  <a:ext uri="http://customooxmlschemas.google.com/">
                    <go:slidesCustomData xmlns:go="http://customooxmlschemas.google.com/" textRoundtripDataId="28"/>
                  </a:ext>
                </a:extLst>
              </a:rPr>
              <a:t>weird</a:t>
            </a:r>
            <a:r>
              <a:rPr i="1" lang="en-US" sz="2200"/>
              <a:t>.</a:t>
            </a:r>
            <a:endParaRPr sz="2200">
              <a:solidFill>
                <a:srgbClr val="007B93"/>
              </a:solidFill>
            </a:endParaRPr>
          </a:p>
        </p:txBody>
      </p:sp>
      <p:pic>
        <p:nvPicPr>
          <p:cNvPr id="328" name="Google Shape;328;g29ff1f2c4b1_0_33"/>
          <p:cNvPicPr preferRelativeResize="0"/>
          <p:nvPr/>
        </p:nvPicPr>
        <p:blipFill rotWithShape="1">
          <a:blip r:embed="rId3">
            <a:alphaModFix/>
          </a:blip>
          <a:srcRect b="20963" l="0" r="0" t="20963"/>
          <a:stretch/>
        </p:blipFill>
        <p:spPr>
          <a:xfrm>
            <a:off x="5955542" y="2666475"/>
            <a:ext cx="3540485" cy="2054051"/>
          </a:xfrm>
          <a:prstGeom prst="rect">
            <a:avLst/>
          </a:prstGeom>
          <a:noFill/>
          <a:ln>
            <a:noFill/>
          </a:ln>
        </p:spPr>
      </p:pic>
      <p:sp>
        <p:nvSpPr>
          <p:cNvPr id="329" name="Google Shape;329;g29ff1f2c4b1_0_33"/>
          <p:cNvSpPr txBox="1"/>
          <p:nvPr>
            <p:ph idx="4294967295" type="body"/>
          </p:nvPr>
        </p:nvSpPr>
        <p:spPr>
          <a:xfrm>
            <a:off x="579725" y="3295552"/>
            <a:ext cx="7621500" cy="795900"/>
          </a:xfrm>
          <a:prstGeom prst="rect">
            <a:avLst/>
          </a:prstGeom>
          <a:noFill/>
          <a:ln>
            <a:noFill/>
          </a:ln>
        </p:spPr>
        <p:txBody>
          <a:bodyPr anchorCtr="0" anchor="t" bIns="45700" lIns="91425" spcFirstLastPara="1" rIns="91425" wrap="square" tIns="45700">
            <a:noAutofit/>
          </a:bodyPr>
          <a:lstStyle/>
          <a:p>
            <a:pPr indent="-304800" lvl="0" marL="342900" rtl="0" algn="l">
              <a:lnSpc>
                <a:spcPct val="100000"/>
              </a:lnSpc>
              <a:spcBef>
                <a:spcPts val="1000"/>
              </a:spcBef>
              <a:spcAft>
                <a:spcPts val="1000"/>
              </a:spcAft>
              <a:buSzPts val="2200"/>
              <a:buFont typeface="Avenir"/>
              <a:buChar char="●"/>
            </a:pPr>
            <a:r>
              <a:rPr lang="en-US" sz="2200">
                <a:solidFill>
                  <a:srgbClr val="007B93"/>
                </a:solidFill>
              </a:rPr>
              <a:t>Wrong </a:t>
            </a:r>
            <a:r>
              <a:rPr b="1" lang="en-US" sz="2200">
                <a:solidFill>
                  <a:srgbClr val="007B93"/>
                </a:solidFill>
              </a:rPr>
              <a:t>inviter.</a:t>
            </a:r>
            <a:r>
              <a:rPr i="1" lang="en-US" sz="2200">
                <a:solidFill>
                  <a:schemeClr val="accent2"/>
                </a:solidFill>
              </a:rPr>
              <a:t> </a:t>
            </a:r>
            <a:r>
              <a:rPr i="1" lang="en-US" sz="2200"/>
              <a:t>People always say “no” to me.</a:t>
            </a:r>
            <a:endParaRPr sz="2200">
              <a:solidFill>
                <a:srgbClr val="007B93"/>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27"/>
                                        </p:tgtEl>
                                        <p:attrNameLst>
                                          <p:attrName>style.visibility</p:attrName>
                                        </p:attrNameLst>
                                      </p:cBhvr>
                                      <p:to>
                                        <p:strVal val="visible"/>
                                      </p:to>
                                    </p:set>
                                    <p:anim calcmode="lin" valueType="num">
                                      <p:cBhvr additive="base">
                                        <p:cTn dur="1000"/>
                                        <p:tgtEl>
                                          <p:spTgt spid="32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24"/>
                                        </p:tgtEl>
                                        <p:attrNameLst>
                                          <p:attrName>style.visibility</p:attrName>
                                        </p:attrNameLst>
                                      </p:cBhvr>
                                      <p:to>
                                        <p:strVal val="visible"/>
                                      </p:to>
                                    </p:set>
                                    <p:anim calcmode="lin" valueType="num">
                                      <p:cBhvr additive="base">
                                        <p:cTn dur="1000"/>
                                        <p:tgtEl>
                                          <p:spTgt spid="32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25"/>
                                        </p:tgtEl>
                                        <p:attrNameLst>
                                          <p:attrName>style.visibility</p:attrName>
                                        </p:attrNameLst>
                                      </p:cBhvr>
                                      <p:to>
                                        <p:strVal val="visible"/>
                                      </p:to>
                                    </p:set>
                                    <p:anim calcmode="lin" valueType="num">
                                      <p:cBhvr additive="base">
                                        <p:cTn dur="1000"/>
                                        <p:tgtEl>
                                          <p:spTgt spid="32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26"/>
                                        </p:tgtEl>
                                        <p:attrNameLst>
                                          <p:attrName>style.visibility</p:attrName>
                                        </p:attrNameLst>
                                      </p:cBhvr>
                                      <p:to>
                                        <p:strVal val="visible"/>
                                      </p:to>
                                    </p:set>
                                    <p:anim calcmode="lin" valueType="num">
                                      <p:cBhvr additive="base">
                                        <p:cTn dur="1000"/>
                                        <p:tgtEl>
                                          <p:spTgt spid="32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29"/>
                                        </p:tgtEl>
                                        <p:attrNameLst>
                                          <p:attrName>style.visibility</p:attrName>
                                        </p:attrNameLst>
                                      </p:cBhvr>
                                      <p:to>
                                        <p:strVal val="visible"/>
                                      </p:to>
                                    </p:set>
                                    <p:anim calcmode="lin" valueType="num">
                                      <p:cBhvr additive="base">
                                        <p:cTn dur="1000"/>
                                        <p:tgtEl>
                                          <p:spTgt spid="329"/>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descr="MLB.TV opens the vaults: Watch any baseball game from the past two ..." id="335" name="Google Shape;335;g33143686f22_0_59"/>
          <p:cNvPicPr preferRelativeResize="0"/>
          <p:nvPr/>
        </p:nvPicPr>
        <p:blipFill rotWithShape="1">
          <a:blip r:embed="rId3">
            <a:alphaModFix/>
          </a:blip>
          <a:srcRect b="0" l="35458" r="3014" t="0"/>
          <a:stretch/>
        </p:blipFill>
        <p:spPr>
          <a:xfrm>
            <a:off x="250" y="17"/>
            <a:ext cx="4535643" cy="5143483"/>
          </a:xfrm>
          <a:prstGeom prst="rect">
            <a:avLst/>
          </a:prstGeom>
          <a:noFill/>
          <a:ln>
            <a:noFill/>
          </a:ln>
        </p:spPr>
      </p:pic>
      <p:pic>
        <p:nvPicPr>
          <p:cNvPr descr="Can You Identify the 6 Basic Types of Springboard and Platform ..." id="336" name="Google Shape;336;g33143686f22_0_59"/>
          <p:cNvPicPr preferRelativeResize="0"/>
          <p:nvPr/>
        </p:nvPicPr>
        <p:blipFill rotWithShape="1">
          <a:blip r:embed="rId4">
            <a:alphaModFix/>
          </a:blip>
          <a:srcRect b="13479" l="0" r="0" t="0"/>
          <a:stretch/>
        </p:blipFill>
        <p:spPr>
          <a:xfrm>
            <a:off x="4535883" y="17"/>
            <a:ext cx="4608051" cy="5143483"/>
          </a:xfrm>
          <a:prstGeom prst="rect">
            <a:avLst/>
          </a:prstGeom>
          <a:noFill/>
          <a:ln>
            <a:noFill/>
          </a:ln>
        </p:spPr>
      </p:pic>
      <p:grpSp>
        <p:nvGrpSpPr>
          <p:cNvPr id="337" name="Google Shape;337;g33143686f22_0_59"/>
          <p:cNvGrpSpPr/>
          <p:nvPr/>
        </p:nvGrpSpPr>
        <p:grpSpPr>
          <a:xfrm>
            <a:off x="4535840" y="-2"/>
            <a:ext cx="4608017" cy="4969372"/>
            <a:chOff x="4876554" y="618955"/>
            <a:chExt cx="3687300" cy="3747925"/>
          </a:xfrm>
        </p:grpSpPr>
        <p:sp>
          <p:nvSpPr>
            <p:cNvPr id="338" name="Google Shape;338;g33143686f22_0_59"/>
            <p:cNvSpPr/>
            <p:nvPr/>
          </p:nvSpPr>
          <p:spPr>
            <a:xfrm rot="-2700000">
              <a:off x="6562590" y="12904"/>
              <a:ext cx="315228" cy="4899401"/>
            </a:xfrm>
            <a:prstGeom prst="rect">
              <a:avLst/>
            </a:prstGeom>
            <a:solidFill>
              <a:srgbClr val="FF00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
          <p:nvSpPr>
            <p:cNvPr id="339" name="Google Shape;339;g33143686f22_0_59"/>
            <p:cNvSpPr/>
            <p:nvPr/>
          </p:nvSpPr>
          <p:spPr>
            <a:xfrm rot="2700000">
              <a:off x="6562590" y="73529"/>
              <a:ext cx="315228" cy="4899401"/>
            </a:xfrm>
            <a:prstGeom prst="rect">
              <a:avLst/>
            </a:prstGeom>
            <a:solidFill>
              <a:srgbClr val="FF00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descr="Harvest-01.png" id="345" name="Google Shape;345;g33143686f22_0_118"/>
          <p:cNvPicPr preferRelativeResize="0"/>
          <p:nvPr/>
        </p:nvPicPr>
        <p:blipFill rotWithShape="1">
          <a:blip r:embed="rId3">
            <a:alphaModFix/>
          </a:blip>
          <a:srcRect b="0" l="0" r="0" t="0"/>
          <a:stretch/>
        </p:blipFill>
        <p:spPr>
          <a:xfrm>
            <a:off x="5043979" y="1125981"/>
            <a:ext cx="3070906" cy="3070906"/>
          </a:xfrm>
          <a:prstGeom prst="rect">
            <a:avLst/>
          </a:prstGeom>
          <a:noFill/>
          <a:ln>
            <a:noFill/>
          </a:ln>
        </p:spPr>
      </p:pic>
      <p:pic>
        <p:nvPicPr>
          <p:cNvPr id="346" name="Google Shape;346;g33143686f22_0_118"/>
          <p:cNvPicPr preferRelativeResize="0"/>
          <p:nvPr/>
        </p:nvPicPr>
        <p:blipFill rotWithShape="1">
          <a:blip r:embed="rId4">
            <a:alphaModFix/>
          </a:blip>
          <a:srcRect b="8057" l="0" r="0" t="10469"/>
          <a:stretch/>
        </p:blipFill>
        <p:spPr>
          <a:xfrm>
            <a:off x="442825" y="0"/>
            <a:ext cx="4514300" cy="475847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pic>
        <p:nvPicPr>
          <p:cNvPr id="352" name="Google Shape;352;g2b04c18084c_0_60"/>
          <p:cNvPicPr preferRelativeResize="0"/>
          <p:nvPr/>
        </p:nvPicPr>
        <p:blipFill rotWithShape="1">
          <a:blip r:embed="rId3">
            <a:alphaModFix/>
          </a:blip>
          <a:srcRect b="0" l="0" r="0" t="0"/>
          <a:stretch/>
        </p:blipFill>
        <p:spPr>
          <a:xfrm>
            <a:off x="3395150" y="1210425"/>
            <a:ext cx="2353698" cy="2353698"/>
          </a:xfrm>
          <a:prstGeom prst="rect">
            <a:avLst/>
          </a:prstGeom>
          <a:noFill/>
          <a:ln>
            <a:noFill/>
          </a:ln>
        </p:spPr>
      </p:pic>
      <p:sp>
        <p:nvSpPr>
          <p:cNvPr id="353" name="Google Shape;353;g2b04c18084c_0_60"/>
          <p:cNvSpPr/>
          <p:nvPr/>
        </p:nvSpPr>
        <p:spPr>
          <a:xfrm>
            <a:off x="6945175" y="222800"/>
            <a:ext cx="2073000" cy="523200"/>
          </a:xfrm>
          <a:prstGeom prst="snip1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1f929d7d522_0_0"/>
          <p:cNvSpPr txBox="1"/>
          <p:nvPr>
            <p:ph idx="4294967295" type="ctrTitle"/>
          </p:nvPr>
        </p:nvSpPr>
        <p:spPr>
          <a:xfrm>
            <a:off x="311700" y="907725"/>
            <a:ext cx="8520600" cy="18381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7B93"/>
              </a:buClr>
              <a:buSzPts val="4500"/>
              <a:buFont typeface="Avenir"/>
              <a:buNone/>
            </a:pPr>
            <a:r>
              <a:rPr b="1" i="0" lang="en-US" sz="3000" u="none" cap="none" strike="noStrike">
                <a:solidFill>
                  <a:srgbClr val="007B93"/>
                </a:solidFill>
                <a:latin typeface="Avenir"/>
                <a:ea typeface="Avenir"/>
                <a:cs typeface="Avenir"/>
                <a:sym typeface="Avenir"/>
              </a:rPr>
              <a:t>Invitations that Change Lives</a:t>
            </a:r>
            <a:endParaRPr b="1" i="0" sz="3000" u="none" cap="none" strike="noStrike">
              <a:solidFill>
                <a:srgbClr val="007B93"/>
              </a:solidFill>
              <a:latin typeface="Avenir"/>
              <a:ea typeface="Avenir"/>
              <a:cs typeface="Avenir"/>
              <a:sym typeface="Avenir"/>
            </a:endParaRPr>
          </a:p>
          <a:p>
            <a:pPr indent="0" lvl="0" marL="0" marR="0" rtl="0" algn="ctr">
              <a:lnSpc>
                <a:spcPct val="100000"/>
              </a:lnSpc>
              <a:spcBef>
                <a:spcPts val="800"/>
              </a:spcBef>
              <a:spcAft>
                <a:spcPts val="0"/>
              </a:spcAft>
              <a:buClr>
                <a:srgbClr val="007B93"/>
              </a:buClr>
              <a:buSzPts val="2400"/>
              <a:buFont typeface="Avenir"/>
              <a:buNone/>
            </a:pPr>
            <a:r>
              <a:rPr b="0" i="0" lang="en-US" sz="2400" u="none" cap="none" strike="noStrike">
                <a:solidFill>
                  <a:srgbClr val="E76127"/>
                </a:solidFill>
                <a:latin typeface="Avenir"/>
                <a:ea typeface="Avenir"/>
                <a:cs typeface="Avenir"/>
                <a:sym typeface="Avenir"/>
              </a:rPr>
              <a:t>Helping people move through the 5 Thresholds of Faith</a:t>
            </a:r>
            <a:endParaRPr b="1" i="0" sz="3000" u="none" cap="none" strike="noStrike">
              <a:solidFill>
                <a:srgbClr val="007B93"/>
              </a:solidFill>
              <a:latin typeface="Avenir"/>
              <a:ea typeface="Avenir"/>
              <a:cs typeface="Avenir"/>
              <a:sym typeface="Avenir"/>
            </a:endParaRPr>
          </a:p>
        </p:txBody>
      </p:sp>
      <p:sp>
        <p:nvSpPr>
          <p:cNvPr id="176" name="Google Shape;176;g1f929d7d522_0_0"/>
          <p:cNvSpPr txBox="1"/>
          <p:nvPr/>
        </p:nvSpPr>
        <p:spPr>
          <a:xfrm>
            <a:off x="259725" y="265950"/>
            <a:ext cx="5133600" cy="4674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800"/>
              </a:spcBef>
              <a:spcAft>
                <a:spcPts val="0"/>
              </a:spcAft>
              <a:buClr>
                <a:srgbClr val="000000"/>
              </a:buClr>
              <a:buSzPts val="1400"/>
              <a:buFont typeface="Arial"/>
              <a:buNone/>
            </a:pPr>
            <a:r>
              <a:rPr b="0" i="0" lang="en-US" sz="1400" u="none" cap="none" strike="noStrike">
                <a:solidFill>
                  <a:srgbClr val="5F5F5F"/>
                </a:solidFill>
                <a:latin typeface="Avenir"/>
                <a:ea typeface="Avenir"/>
                <a:cs typeface="Avenir"/>
                <a:sym typeface="Avenir"/>
              </a:rPr>
              <a:t>Relational Evangelism Training </a:t>
            </a:r>
            <a:r>
              <a:rPr b="0" i="0" lang="en-US" sz="1400" u="none" cap="none" strike="noStrike">
                <a:solidFill>
                  <a:srgbClr val="E76127"/>
                </a:solidFill>
                <a:latin typeface="Avenir"/>
                <a:ea typeface="Avenir"/>
                <a:cs typeface="Avenir"/>
                <a:sym typeface="Avenir"/>
              </a:rPr>
              <a:t>Session #4</a:t>
            </a:r>
            <a:endParaRPr b="0" i="0" sz="1400" u="none" cap="none" strike="noStrike">
              <a:solidFill>
                <a:srgbClr val="E76127"/>
              </a:solidFill>
              <a:latin typeface="Avenir"/>
              <a:ea typeface="Avenir"/>
              <a:cs typeface="Avenir"/>
              <a:sym typeface="Avenir"/>
            </a:endParaRPr>
          </a:p>
        </p:txBody>
      </p:sp>
      <p:pic>
        <p:nvPicPr>
          <p:cNvPr id="177" name="Google Shape;177;g1f929d7d522_0_0"/>
          <p:cNvPicPr preferRelativeResize="0"/>
          <p:nvPr/>
        </p:nvPicPr>
        <p:blipFill rotWithShape="1">
          <a:blip r:embed="rId3">
            <a:alphaModFix/>
          </a:blip>
          <a:srcRect b="0" l="0" r="0" t="0"/>
          <a:stretch/>
        </p:blipFill>
        <p:spPr>
          <a:xfrm>
            <a:off x="3158475" y="2548400"/>
            <a:ext cx="2827043" cy="2092876"/>
          </a:xfrm>
          <a:prstGeom prst="rect">
            <a:avLst/>
          </a:prstGeom>
          <a:noFill/>
          <a:ln>
            <a:noFill/>
          </a:ln>
        </p:spPr>
      </p:pic>
      <p:pic>
        <p:nvPicPr>
          <p:cNvPr id="178" name="Google Shape;178;g1f929d7d522_0_0"/>
          <p:cNvPicPr preferRelativeResize="0"/>
          <p:nvPr/>
        </p:nvPicPr>
        <p:blipFill rotWithShape="1">
          <a:blip r:embed="rId4">
            <a:alphaModFix/>
          </a:blip>
          <a:srcRect b="0" l="0" r="32022" t="0"/>
          <a:stretch/>
        </p:blipFill>
        <p:spPr>
          <a:xfrm>
            <a:off x="3158475" y="2548400"/>
            <a:ext cx="1921724" cy="20928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10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g1f929d7d522_0_6"/>
          <p:cNvSpPr txBox="1"/>
          <p:nvPr/>
        </p:nvSpPr>
        <p:spPr>
          <a:xfrm>
            <a:off x="467644" y="234544"/>
            <a:ext cx="73383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25000"/>
              </a:lnSpc>
              <a:spcBef>
                <a:spcPts val="0"/>
              </a:spcBef>
              <a:spcAft>
                <a:spcPts val="0"/>
              </a:spcAft>
              <a:buClr>
                <a:schemeClr val="dk1"/>
              </a:buClr>
              <a:buSzPts val="1100"/>
              <a:buFont typeface="Arial"/>
              <a:buNone/>
            </a:pPr>
            <a:r>
              <a:rPr b="1" i="0" lang="en-US" sz="2000" u="none" cap="none" strike="noStrike">
                <a:solidFill>
                  <a:srgbClr val="007B93"/>
                </a:solidFill>
                <a:highlight>
                  <a:schemeClr val="lt1"/>
                </a:highlight>
                <a:latin typeface="Avenir"/>
                <a:ea typeface="Avenir"/>
                <a:cs typeface="Avenir"/>
                <a:sym typeface="Avenir"/>
              </a:rPr>
              <a:t>Helping our </a:t>
            </a:r>
            <a:r>
              <a:rPr b="1" i="0" lang="en-US" sz="2000" u="none" cap="none" strike="noStrike">
                <a:solidFill>
                  <a:srgbClr val="007B93"/>
                </a:solidFill>
                <a:highlight>
                  <a:schemeClr val="lt1"/>
                </a:highlight>
                <a:latin typeface="Avenir"/>
                <a:ea typeface="Avenir"/>
                <a:cs typeface="Avenir"/>
                <a:sym typeface="Avenir"/>
                <a:extLst>
                  <a:ext uri="http://customooxmlschemas.google.com/">
                    <go:slidesCustomData xmlns:go="http://customooxmlschemas.google.com/" textRoundtripDataId="1"/>
                  </a:ext>
                </a:extLst>
              </a:rPr>
              <a:t>Friends as they Move</a:t>
            </a:r>
            <a:r>
              <a:rPr b="1" i="0" lang="en-US" sz="2000" u="none" cap="none" strike="noStrike">
                <a:solidFill>
                  <a:srgbClr val="007B93"/>
                </a:solidFill>
                <a:highlight>
                  <a:schemeClr val="lt1"/>
                </a:highlight>
                <a:latin typeface="Avenir"/>
                <a:ea typeface="Avenir"/>
                <a:cs typeface="Avenir"/>
                <a:sym typeface="Avenir"/>
              </a:rPr>
              <a:t> through the Thresholds</a:t>
            </a:r>
            <a:endParaRPr b="1" i="0" sz="2000" u="none" cap="none" strike="noStrike">
              <a:solidFill>
                <a:srgbClr val="007B93"/>
              </a:solidFill>
              <a:highlight>
                <a:schemeClr val="lt1"/>
              </a:highlight>
              <a:latin typeface="Avenir"/>
              <a:ea typeface="Avenir"/>
              <a:cs typeface="Avenir"/>
              <a:sym typeface="Avenir"/>
            </a:endParaRPr>
          </a:p>
        </p:txBody>
      </p:sp>
      <p:sp>
        <p:nvSpPr>
          <p:cNvPr id="184" name="Google Shape;184;g1f929d7d522_0_6"/>
          <p:cNvSpPr txBox="1"/>
          <p:nvPr/>
        </p:nvSpPr>
        <p:spPr>
          <a:xfrm>
            <a:off x="239050" y="869412"/>
            <a:ext cx="82719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0" i="0" lang="en-US" sz="2000" u="none" cap="none" strike="noStrike">
                <a:solidFill>
                  <a:srgbClr val="E76127"/>
                </a:solidFill>
                <a:latin typeface="Avenir"/>
                <a:ea typeface="Avenir"/>
                <a:cs typeface="Avenir"/>
                <a:sym typeface="Avenir"/>
              </a:rPr>
              <a:t>Myth: </a:t>
            </a:r>
            <a:br>
              <a:rPr b="0" i="0" lang="en-US" sz="2000" u="none" cap="none" strike="noStrike">
                <a:solidFill>
                  <a:srgbClr val="666666"/>
                </a:solidFill>
                <a:latin typeface="Avenir"/>
                <a:ea typeface="Avenir"/>
                <a:cs typeface="Avenir"/>
                <a:sym typeface="Avenir"/>
              </a:rPr>
            </a:br>
            <a:r>
              <a:rPr b="0" i="0" lang="en-US" sz="2000" u="none" cap="none" strike="noStrike">
                <a:solidFill>
                  <a:srgbClr val="666666"/>
                </a:solidFill>
                <a:latin typeface="Avenir"/>
                <a:ea typeface="Avenir"/>
                <a:cs typeface="Avenir"/>
                <a:sym typeface="Avenir"/>
              </a:rPr>
              <a:t>“</a:t>
            </a:r>
            <a:r>
              <a:rPr b="0" i="1" lang="en-US" sz="2000" u="none" cap="none" strike="noStrike">
                <a:solidFill>
                  <a:srgbClr val="666666"/>
                </a:solidFill>
                <a:latin typeface="Avenir"/>
                <a:ea typeface="Avenir"/>
                <a:cs typeface="Avenir"/>
                <a:sym typeface="Avenir"/>
              </a:rPr>
              <a:t>We do not need to invite </a:t>
            </a:r>
            <a:r>
              <a:rPr b="0" i="1" lang="en-US" sz="2000" u="none" cap="none" strike="noStrike">
                <a:solidFill>
                  <a:srgbClr val="666666"/>
                </a:solidFill>
                <a:latin typeface="Avenir"/>
                <a:ea typeface="Avenir"/>
                <a:cs typeface="Avenir"/>
                <a:sym typeface="Avenir"/>
                <a:extLst>
                  <a:ext uri="http://customooxmlschemas.google.com/">
                    <go:slidesCustomData xmlns:go="http://customooxmlschemas.google.com/" textRoundtripDataId="2"/>
                  </a:ext>
                </a:extLst>
              </a:rPr>
              <a:t>people as they move through</a:t>
            </a:r>
            <a:r>
              <a:rPr b="0" i="1" lang="en-US" sz="2000" u="none" cap="none" strike="noStrike">
                <a:solidFill>
                  <a:srgbClr val="666666"/>
                </a:solidFill>
                <a:latin typeface="Avenir"/>
                <a:ea typeface="Avenir"/>
                <a:cs typeface="Avenir"/>
                <a:sym typeface="Avenir"/>
              </a:rPr>
              <a:t> the Thresholds. They will grow when they are </a:t>
            </a:r>
            <a:r>
              <a:rPr b="0" i="1" lang="en-US" sz="2000" u="none" cap="none" strike="noStrike">
                <a:solidFill>
                  <a:srgbClr val="666666"/>
                </a:solidFill>
                <a:latin typeface="Avenir"/>
                <a:ea typeface="Avenir"/>
                <a:cs typeface="Avenir"/>
                <a:sym typeface="Avenir"/>
                <a:extLst>
                  <a:ext uri="http://customooxmlschemas.google.com/">
                    <go:slidesCustomData xmlns:go="http://customooxmlschemas.google.com/" textRoundtripDataId="3"/>
                  </a:ext>
                </a:extLst>
              </a:rPr>
              <a:t>ready</a:t>
            </a:r>
            <a:r>
              <a:rPr b="0" i="1" lang="en-US" sz="2000" u="none" cap="none" strike="noStrike">
                <a:solidFill>
                  <a:srgbClr val="666666"/>
                </a:solidFill>
                <a:latin typeface="Avenir"/>
                <a:ea typeface="Avenir"/>
                <a:cs typeface="Avenir"/>
                <a:sym typeface="Avenir"/>
              </a:rPr>
              <a:t>.” </a:t>
            </a:r>
            <a:endParaRPr b="0" i="1" sz="2000" u="none" cap="none" strike="noStrike">
              <a:solidFill>
                <a:srgbClr val="666666"/>
              </a:solidFill>
              <a:latin typeface="Avenir"/>
              <a:ea typeface="Avenir"/>
              <a:cs typeface="Avenir"/>
              <a:sym typeface="Avenir"/>
            </a:endParaRPr>
          </a:p>
        </p:txBody>
      </p:sp>
      <p:pic>
        <p:nvPicPr>
          <p:cNvPr id="185" name="Google Shape;185;g1f929d7d522_0_6"/>
          <p:cNvPicPr preferRelativeResize="0"/>
          <p:nvPr/>
        </p:nvPicPr>
        <p:blipFill rotWithShape="1">
          <a:blip r:embed="rId3">
            <a:alphaModFix/>
          </a:blip>
          <a:srcRect b="4170" l="0" r="0" t="4161"/>
          <a:stretch/>
        </p:blipFill>
        <p:spPr>
          <a:xfrm>
            <a:off x="152400" y="2162400"/>
            <a:ext cx="8839204" cy="1499508"/>
          </a:xfrm>
          <a:prstGeom prst="rect">
            <a:avLst/>
          </a:prstGeom>
          <a:noFill/>
          <a:ln>
            <a:noFill/>
          </a:ln>
        </p:spPr>
      </p:pic>
      <p:sp>
        <p:nvSpPr>
          <p:cNvPr id="186" name="Google Shape;186;g1f929d7d522_0_6"/>
          <p:cNvSpPr txBox="1"/>
          <p:nvPr/>
        </p:nvSpPr>
        <p:spPr>
          <a:xfrm>
            <a:off x="239050" y="3640275"/>
            <a:ext cx="88392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0" i="0" lang="en-US" sz="2000" u="none" cap="none" strike="noStrike">
                <a:solidFill>
                  <a:srgbClr val="E76127"/>
                </a:solidFill>
                <a:latin typeface="Avenir"/>
                <a:ea typeface="Avenir"/>
                <a:cs typeface="Avenir"/>
                <a:sym typeface="Avenir"/>
              </a:rPr>
              <a:t>Reality:</a:t>
            </a:r>
            <a:r>
              <a:rPr b="0" i="1" lang="en-US" sz="2000" u="none" cap="none" strike="noStrike">
                <a:solidFill>
                  <a:srgbClr val="666666"/>
                </a:solidFill>
                <a:latin typeface="Avenir"/>
                <a:ea typeface="Avenir"/>
                <a:cs typeface="Avenir"/>
                <a:sym typeface="Avenir"/>
              </a:rPr>
              <a:t> </a:t>
            </a:r>
            <a:endParaRPr b="0" i="1" sz="2000" u="none" cap="none" strike="noStrike">
              <a:solidFill>
                <a:srgbClr val="666666"/>
              </a:solidFill>
              <a:latin typeface="Avenir"/>
              <a:ea typeface="Avenir"/>
              <a:cs typeface="Avenir"/>
              <a:sym typeface="Avenir"/>
            </a:endParaRPr>
          </a:p>
          <a:p>
            <a:pPr indent="0" lvl="0" marL="0" marR="0" rtl="0" algn="l">
              <a:lnSpc>
                <a:spcPct val="100000"/>
              </a:lnSpc>
              <a:spcBef>
                <a:spcPts val="0"/>
              </a:spcBef>
              <a:spcAft>
                <a:spcPts val="0"/>
              </a:spcAft>
              <a:buClr>
                <a:schemeClr val="dk1"/>
              </a:buClr>
              <a:buSzPts val="1100"/>
              <a:buFont typeface="Arial"/>
              <a:buNone/>
            </a:pPr>
            <a:r>
              <a:rPr b="0" i="0" lang="en-US" sz="2000" u="none" cap="none" strike="noStrike">
                <a:solidFill>
                  <a:srgbClr val="666666"/>
                </a:solidFill>
                <a:latin typeface="Avenir"/>
                <a:ea typeface="Avenir"/>
                <a:cs typeface="Avenir"/>
                <a:sym typeface="Avenir"/>
              </a:rPr>
              <a:t>People get stuck, and need help moving to the next threshold.</a:t>
            </a:r>
            <a:endParaRPr b="0" i="0" sz="2000" u="none" cap="none" strike="noStrike">
              <a:solidFill>
                <a:srgbClr val="666666"/>
              </a:solidFill>
              <a:latin typeface="Avenir"/>
              <a:ea typeface="Avenir"/>
              <a:cs typeface="Avenir"/>
              <a:sym typeface="Avenir"/>
            </a:endParaRPr>
          </a:p>
        </p:txBody>
      </p:sp>
      <p:pic>
        <p:nvPicPr>
          <p:cNvPr id="187" name="Google Shape;187;g1f929d7d522_0_6"/>
          <p:cNvPicPr preferRelativeResize="0"/>
          <p:nvPr/>
        </p:nvPicPr>
        <p:blipFill rotWithShape="1">
          <a:blip r:embed="rId4">
            <a:alphaModFix/>
          </a:blip>
          <a:srcRect b="0" l="0" r="0" t="0"/>
          <a:stretch/>
        </p:blipFill>
        <p:spPr>
          <a:xfrm>
            <a:off x="1997736" y="234550"/>
            <a:ext cx="5148529" cy="51435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85"/>
                                        </p:tgtEl>
                                        <p:attrNameLst>
                                          <p:attrName>style.visibility</p:attrName>
                                        </p:attrNameLst>
                                      </p:cBhvr>
                                      <p:to>
                                        <p:strVal val="visible"/>
                                      </p:to>
                                    </p:set>
                                    <p:anim calcmode="lin" valueType="num">
                                      <p:cBhvr additive="base">
                                        <p:cTn dur="1000"/>
                                        <p:tgtEl>
                                          <p:spTgt spid="18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84"/>
                                        </p:tgtEl>
                                        <p:attrNameLst>
                                          <p:attrName>style.visibility</p:attrName>
                                        </p:attrNameLst>
                                      </p:cBhvr>
                                      <p:to>
                                        <p:strVal val="visible"/>
                                      </p:to>
                                    </p:set>
                                    <p:anim calcmode="lin" valueType="num">
                                      <p:cBhvr additive="base">
                                        <p:cTn dur="1000"/>
                                        <p:tgtEl>
                                          <p:spTgt spid="18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86"/>
                                        </p:tgtEl>
                                        <p:attrNameLst>
                                          <p:attrName>style.visibility</p:attrName>
                                        </p:attrNameLst>
                                      </p:cBhvr>
                                      <p:to>
                                        <p:strVal val="visible"/>
                                      </p:to>
                                    </p:set>
                                    <p:anim calcmode="lin" valueType="num">
                                      <p:cBhvr additive="base">
                                        <p:cTn dur="1000"/>
                                        <p:tgtEl>
                                          <p:spTgt spid="18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84"/>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18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186"/>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1000"/>
                                        <p:tgtEl>
                                          <p:spTgt spid="1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g1f929d7d522_0_12"/>
          <p:cNvSpPr txBox="1"/>
          <p:nvPr/>
        </p:nvSpPr>
        <p:spPr>
          <a:xfrm>
            <a:off x="467644" y="234544"/>
            <a:ext cx="7338300" cy="507900"/>
          </a:xfrm>
          <a:prstGeom prst="rect">
            <a:avLst/>
          </a:prstGeom>
          <a:noFill/>
          <a:ln>
            <a:noFill/>
          </a:ln>
        </p:spPr>
        <p:txBody>
          <a:bodyPr anchorCtr="0" anchor="t" bIns="91425" lIns="91425" spcFirstLastPara="1" rIns="91425" wrap="square" tIns="91425">
            <a:spAutoFit/>
          </a:bodyPr>
          <a:lstStyle/>
          <a:p>
            <a:pPr indent="0" lvl="0" marL="0" marR="0" rtl="0" algn="l">
              <a:lnSpc>
                <a:spcPct val="125000"/>
              </a:lnSpc>
              <a:spcBef>
                <a:spcPts val="0"/>
              </a:spcBef>
              <a:spcAft>
                <a:spcPts val="0"/>
              </a:spcAft>
              <a:buClr>
                <a:schemeClr val="dk1"/>
              </a:buClr>
              <a:buSzPts val="800"/>
              <a:buFont typeface="Arial"/>
              <a:buNone/>
            </a:pPr>
            <a:r>
              <a:rPr b="1" i="0" lang="en-US" sz="2100" u="none" cap="none" strike="noStrike">
                <a:solidFill>
                  <a:srgbClr val="007B93"/>
                </a:solidFill>
                <a:highlight>
                  <a:schemeClr val="lt1"/>
                </a:highlight>
                <a:latin typeface="Avenir"/>
                <a:ea typeface="Avenir"/>
                <a:cs typeface="Avenir"/>
                <a:sym typeface="Avenir"/>
              </a:rPr>
              <a:t>Common Barriers to Offering Compelling Invitations</a:t>
            </a:r>
            <a:endParaRPr b="1" i="0" sz="2100" u="none" cap="none" strike="noStrike">
              <a:solidFill>
                <a:srgbClr val="007B93"/>
              </a:solidFill>
              <a:highlight>
                <a:schemeClr val="lt1"/>
              </a:highlight>
              <a:latin typeface="Avenir"/>
              <a:ea typeface="Avenir"/>
              <a:cs typeface="Avenir"/>
              <a:sym typeface="Avenir"/>
            </a:endParaRPr>
          </a:p>
        </p:txBody>
      </p:sp>
      <p:sp>
        <p:nvSpPr>
          <p:cNvPr id="193" name="Google Shape;193;g1f929d7d522_0_12"/>
          <p:cNvSpPr txBox="1"/>
          <p:nvPr>
            <p:ph idx="4294967295" type="body"/>
          </p:nvPr>
        </p:nvSpPr>
        <p:spPr>
          <a:xfrm>
            <a:off x="579725" y="1549513"/>
            <a:ext cx="7565400" cy="540300"/>
          </a:xfrm>
          <a:prstGeom prst="rect">
            <a:avLst/>
          </a:prstGeom>
          <a:noFill/>
          <a:ln>
            <a:noFill/>
          </a:ln>
        </p:spPr>
        <p:txBody>
          <a:bodyPr anchorCtr="0" anchor="t" bIns="45700" lIns="91425" spcFirstLastPara="1" rIns="91425" wrap="square" tIns="45700">
            <a:noAutofit/>
          </a:bodyPr>
          <a:lstStyle/>
          <a:p>
            <a:pPr indent="-304800" lvl="0" marL="342900" rtl="0" algn="l">
              <a:lnSpc>
                <a:spcPct val="100000"/>
              </a:lnSpc>
              <a:spcBef>
                <a:spcPts val="1000"/>
              </a:spcBef>
              <a:spcAft>
                <a:spcPts val="0"/>
              </a:spcAft>
              <a:buSzPts val="2200"/>
              <a:buFont typeface="Avenir"/>
              <a:buChar char="●"/>
            </a:pPr>
            <a:r>
              <a:rPr lang="en-US" sz="2200">
                <a:solidFill>
                  <a:srgbClr val="007B93"/>
                </a:solidFill>
              </a:rPr>
              <a:t>Wrong </a:t>
            </a:r>
            <a:r>
              <a:rPr b="1" lang="en-US" sz="2200">
                <a:solidFill>
                  <a:srgbClr val="007B93"/>
                </a:solidFill>
              </a:rPr>
              <a:t>timing.</a:t>
            </a:r>
            <a:r>
              <a:rPr lang="en-US" sz="2200">
                <a:solidFill>
                  <a:schemeClr val="accent2"/>
                </a:solidFill>
              </a:rPr>
              <a:t> </a:t>
            </a:r>
            <a:r>
              <a:rPr i="1" lang="en-US" sz="2200"/>
              <a:t>I will only do this if the Holy Spirit moves.</a:t>
            </a:r>
            <a:endParaRPr sz="2200">
              <a:solidFill>
                <a:srgbClr val="007B93"/>
              </a:solidFill>
            </a:endParaRPr>
          </a:p>
        </p:txBody>
      </p:sp>
      <p:sp>
        <p:nvSpPr>
          <p:cNvPr id="194" name="Google Shape;194;g1f929d7d522_0_12"/>
          <p:cNvSpPr txBox="1"/>
          <p:nvPr>
            <p:ph idx="4294967295" type="body"/>
          </p:nvPr>
        </p:nvSpPr>
        <p:spPr>
          <a:xfrm>
            <a:off x="579725" y="2022275"/>
            <a:ext cx="7727100" cy="687900"/>
          </a:xfrm>
          <a:prstGeom prst="rect">
            <a:avLst/>
          </a:prstGeom>
          <a:noFill/>
          <a:ln>
            <a:noFill/>
          </a:ln>
        </p:spPr>
        <p:txBody>
          <a:bodyPr anchorCtr="0" anchor="t" bIns="45700" lIns="91425" spcFirstLastPara="1" rIns="91425" wrap="square" tIns="45700">
            <a:noAutofit/>
          </a:bodyPr>
          <a:lstStyle/>
          <a:p>
            <a:pPr indent="-304800" lvl="0" marL="342900" rtl="0" algn="l">
              <a:lnSpc>
                <a:spcPct val="100000"/>
              </a:lnSpc>
              <a:spcBef>
                <a:spcPts val="1000"/>
              </a:spcBef>
              <a:spcAft>
                <a:spcPts val="1000"/>
              </a:spcAft>
              <a:buSzPts val="2200"/>
              <a:buFont typeface="Avenir"/>
              <a:buChar char="●"/>
            </a:pPr>
            <a:r>
              <a:rPr lang="en-US" sz="2200">
                <a:solidFill>
                  <a:srgbClr val="007B93"/>
                </a:solidFill>
              </a:rPr>
              <a:t>Wrong </a:t>
            </a:r>
            <a:r>
              <a:rPr b="1" lang="en-US" sz="2200">
                <a:solidFill>
                  <a:srgbClr val="007B93"/>
                </a:solidFill>
              </a:rPr>
              <a:t>words.</a:t>
            </a:r>
            <a:r>
              <a:rPr lang="en-US" sz="2200">
                <a:solidFill>
                  <a:schemeClr val="accent2"/>
                </a:solidFill>
              </a:rPr>
              <a:t> </a:t>
            </a:r>
            <a:r>
              <a:rPr i="1" lang="en-US" sz="2200"/>
              <a:t>I don’t want to be confusing.</a:t>
            </a:r>
            <a:endParaRPr sz="2200">
              <a:solidFill>
                <a:srgbClr val="007B93"/>
              </a:solidFill>
            </a:endParaRPr>
          </a:p>
        </p:txBody>
      </p:sp>
      <p:sp>
        <p:nvSpPr>
          <p:cNvPr id="195" name="Google Shape;195;g1f929d7d522_0_12"/>
          <p:cNvSpPr txBox="1"/>
          <p:nvPr>
            <p:ph idx="4294967295" type="body"/>
          </p:nvPr>
        </p:nvSpPr>
        <p:spPr>
          <a:xfrm>
            <a:off x="579725" y="2491577"/>
            <a:ext cx="7621500" cy="795900"/>
          </a:xfrm>
          <a:prstGeom prst="rect">
            <a:avLst/>
          </a:prstGeom>
          <a:noFill/>
          <a:ln>
            <a:noFill/>
          </a:ln>
        </p:spPr>
        <p:txBody>
          <a:bodyPr anchorCtr="0" anchor="t" bIns="45700" lIns="91425" spcFirstLastPara="1" rIns="91425" wrap="square" tIns="45700">
            <a:noAutofit/>
          </a:bodyPr>
          <a:lstStyle/>
          <a:p>
            <a:pPr indent="-304800" lvl="0" marL="342900" rtl="0" algn="l">
              <a:lnSpc>
                <a:spcPct val="100000"/>
              </a:lnSpc>
              <a:spcBef>
                <a:spcPts val="1000"/>
              </a:spcBef>
              <a:spcAft>
                <a:spcPts val="1000"/>
              </a:spcAft>
              <a:buSzPts val="2200"/>
              <a:buFont typeface="Avenir"/>
              <a:buChar char="●"/>
            </a:pPr>
            <a:r>
              <a:rPr lang="en-US" sz="2200">
                <a:solidFill>
                  <a:srgbClr val="007B93"/>
                </a:solidFill>
              </a:rPr>
              <a:t>Wrong </a:t>
            </a:r>
            <a:r>
              <a:rPr b="1" lang="en-US" sz="2200">
                <a:solidFill>
                  <a:srgbClr val="007B93"/>
                </a:solidFill>
              </a:rPr>
              <a:t>friends.</a:t>
            </a:r>
            <a:r>
              <a:rPr i="1" lang="en-US" sz="2200">
                <a:solidFill>
                  <a:schemeClr val="accent2"/>
                </a:solidFill>
              </a:rPr>
              <a:t> </a:t>
            </a:r>
            <a:r>
              <a:rPr i="1" lang="en-US" sz="2200"/>
              <a:t>I don’t want to invite the wrong</a:t>
            </a:r>
            <a:br>
              <a:rPr i="1" lang="en-US" sz="2200"/>
            </a:br>
            <a:r>
              <a:rPr i="1" lang="en-US" sz="2200"/>
              <a:t>people to our event.</a:t>
            </a:r>
            <a:endParaRPr sz="2200">
              <a:solidFill>
                <a:srgbClr val="007B93"/>
              </a:solidFill>
            </a:endParaRPr>
          </a:p>
        </p:txBody>
      </p:sp>
      <p:sp>
        <p:nvSpPr>
          <p:cNvPr id="196" name="Google Shape;196;g1f929d7d522_0_12"/>
          <p:cNvSpPr txBox="1"/>
          <p:nvPr>
            <p:ph idx="4294967295" type="body"/>
          </p:nvPr>
        </p:nvSpPr>
        <p:spPr>
          <a:xfrm>
            <a:off x="579725" y="1074000"/>
            <a:ext cx="7565400" cy="507900"/>
          </a:xfrm>
          <a:prstGeom prst="rect">
            <a:avLst/>
          </a:prstGeom>
          <a:noFill/>
          <a:ln>
            <a:noFill/>
          </a:ln>
        </p:spPr>
        <p:txBody>
          <a:bodyPr anchorCtr="0" anchor="t" bIns="45700" lIns="91425" spcFirstLastPara="1" rIns="91425" wrap="square" tIns="45700">
            <a:noAutofit/>
          </a:bodyPr>
          <a:lstStyle/>
          <a:p>
            <a:pPr indent="-304800" lvl="0" marL="342900" rtl="0" algn="l">
              <a:lnSpc>
                <a:spcPct val="100000"/>
              </a:lnSpc>
              <a:spcBef>
                <a:spcPts val="800"/>
              </a:spcBef>
              <a:spcAft>
                <a:spcPts val="0"/>
              </a:spcAft>
              <a:buSzPts val="2200"/>
              <a:buFont typeface="Avenir"/>
              <a:buChar char="●"/>
            </a:pPr>
            <a:r>
              <a:rPr lang="en-US" sz="2200">
                <a:solidFill>
                  <a:srgbClr val="007B93"/>
                </a:solidFill>
                <a:extLst>
                  <a:ext uri="http://customooxmlschemas.google.com/">
                    <go:slidesCustomData xmlns:go="http://customooxmlschemas.google.com/" textRoundtripDataId="5"/>
                  </a:ext>
                </a:extLst>
              </a:rPr>
              <a:t>Wrong </a:t>
            </a:r>
            <a:r>
              <a:rPr b="1" lang="en-US" sz="2200">
                <a:solidFill>
                  <a:srgbClr val="007B93"/>
                </a:solidFill>
                <a:extLst>
                  <a:ext uri="http://customooxmlschemas.google.com/">
                    <go:slidesCustomData xmlns:go="http://customooxmlschemas.google.com/" textRoundtripDataId="6"/>
                  </a:ext>
                </a:extLst>
              </a:rPr>
              <a:t>impact</a:t>
            </a:r>
            <a:r>
              <a:rPr b="1" lang="en-US" sz="2200">
                <a:solidFill>
                  <a:srgbClr val="006880"/>
                </a:solidFill>
                <a:extLst>
                  <a:ext uri="http://customooxmlschemas.google.com/">
                    <go:slidesCustomData xmlns:go="http://customooxmlschemas.google.com/" textRoundtripDataId="7"/>
                  </a:ext>
                </a:extLst>
              </a:rPr>
              <a:t>.</a:t>
            </a:r>
            <a:r>
              <a:rPr lang="en-US" sz="2200">
                <a:solidFill>
                  <a:schemeClr val="accent2"/>
                </a:solidFill>
                <a:extLst>
                  <a:ext uri="http://customooxmlschemas.google.com/">
                    <go:slidesCustomData xmlns:go="http://customooxmlschemas.google.com/" textRoundtripDataId="8"/>
                  </a:ext>
                </a:extLst>
              </a:rPr>
              <a:t> </a:t>
            </a:r>
            <a:r>
              <a:rPr i="1" lang="en-US" sz="2200">
                <a:extLst>
                  <a:ext uri="http://customooxmlschemas.google.com/">
                    <go:slidesCustomData xmlns:go="http://customooxmlschemas.google.com/" textRoundtripDataId="9"/>
                  </a:ext>
                </a:extLst>
              </a:rPr>
              <a:t>It might be manipulative or weird.</a:t>
            </a:r>
            <a:endParaRPr sz="2200">
              <a:solidFill>
                <a:srgbClr val="007B93"/>
              </a:solidFill>
            </a:endParaRPr>
          </a:p>
        </p:txBody>
      </p:sp>
      <p:pic>
        <p:nvPicPr>
          <p:cNvPr id="197" name="Google Shape;197;g1f929d7d522_0_12"/>
          <p:cNvPicPr preferRelativeResize="0"/>
          <p:nvPr/>
        </p:nvPicPr>
        <p:blipFill rotWithShape="1">
          <a:blip r:embed="rId4">
            <a:alphaModFix/>
          </a:blip>
          <a:srcRect b="23699" l="0" r="0" t="23700"/>
          <a:stretch/>
        </p:blipFill>
        <p:spPr>
          <a:xfrm>
            <a:off x="5953025" y="2983425"/>
            <a:ext cx="3413775" cy="1793800"/>
          </a:xfrm>
          <a:prstGeom prst="rect">
            <a:avLst/>
          </a:prstGeom>
          <a:noFill/>
          <a:ln>
            <a:noFill/>
          </a:ln>
        </p:spPr>
      </p:pic>
      <p:sp>
        <p:nvSpPr>
          <p:cNvPr id="198" name="Google Shape;198;g1f929d7d522_0_12"/>
          <p:cNvSpPr txBox="1"/>
          <p:nvPr>
            <p:ph idx="4294967295" type="body"/>
          </p:nvPr>
        </p:nvSpPr>
        <p:spPr>
          <a:xfrm>
            <a:off x="579725" y="3295552"/>
            <a:ext cx="7621500" cy="795900"/>
          </a:xfrm>
          <a:prstGeom prst="rect">
            <a:avLst/>
          </a:prstGeom>
          <a:noFill/>
          <a:ln>
            <a:noFill/>
          </a:ln>
        </p:spPr>
        <p:txBody>
          <a:bodyPr anchorCtr="0" anchor="t" bIns="45700" lIns="91425" spcFirstLastPara="1" rIns="91425" wrap="square" tIns="45700">
            <a:noAutofit/>
          </a:bodyPr>
          <a:lstStyle/>
          <a:p>
            <a:pPr indent="-368300" lvl="0" marL="457200" rtl="0" algn="l">
              <a:lnSpc>
                <a:spcPct val="100000"/>
              </a:lnSpc>
              <a:spcBef>
                <a:spcPts val="1000"/>
              </a:spcBef>
              <a:spcAft>
                <a:spcPts val="1000"/>
              </a:spcAft>
              <a:buSzPts val="2200"/>
              <a:buFont typeface="Avenir"/>
              <a:buChar char="●"/>
            </a:pPr>
            <a:r>
              <a:rPr lang="en-US" sz="2200">
                <a:solidFill>
                  <a:srgbClr val="007B93"/>
                </a:solidFill>
              </a:rPr>
              <a:t>Wrong </a:t>
            </a:r>
            <a:r>
              <a:rPr b="1" lang="en-US" sz="2200">
                <a:solidFill>
                  <a:srgbClr val="007B93"/>
                </a:solidFill>
              </a:rPr>
              <a:t>inviter.</a:t>
            </a:r>
            <a:r>
              <a:rPr i="1" lang="en-US" sz="2200">
                <a:solidFill>
                  <a:schemeClr val="accent2"/>
                </a:solidFill>
              </a:rPr>
              <a:t> </a:t>
            </a:r>
            <a:r>
              <a:rPr i="1" lang="en-US" sz="2200"/>
              <a:t>People always say “no” to me.</a:t>
            </a:r>
            <a:endParaRPr sz="2200">
              <a:solidFill>
                <a:srgbClr val="007B93"/>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96"/>
                                        </p:tgtEl>
                                        <p:attrNameLst>
                                          <p:attrName>style.visibility</p:attrName>
                                        </p:attrNameLst>
                                      </p:cBhvr>
                                      <p:to>
                                        <p:strVal val="visible"/>
                                      </p:to>
                                    </p:set>
                                    <p:anim calcmode="lin" valueType="num">
                                      <p:cBhvr additive="base">
                                        <p:cTn dur="1000"/>
                                        <p:tgtEl>
                                          <p:spTgt spid="19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93"/>
                                        </p:tgtEl>
                                        <p:attrNameLst>
                                          <p:attrName>style.visibility</p:attrName>
                                        </p:attrNameLst>
                                      </p:cBhvr>
                                      <p:to>
                                        <p:strVal val="visible"/>
                                      </p:to>
                                    </p:set>
                                    <p:anim calcmode="lin" valueType="num">
                                      <p:cBhvr additive="base">
                                        <p:cTn dur="1000"/>
                                        <p:tgtEl>
                                          <p:spTgt spid="19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94"/>
                                        </p:tgtEl>
                                        <p:attrNameLst>
                                          <p:attrName>style.visibility</p:attrName>
                                        </p:attrNameLst>
                                      </p:cBhvr>
                                      <p:to>
                                        <p:strVal val="visible"/>
                                      </p:to>
                                    </p:set>
                                    <p:anim calcmode="lin" valueType="num">
                                      <p:cBhvr additive="base">
                                        <p:cTn dur="1000"/>
                                        <p:tgtEl>
                                          <p:spTgt spid="19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95"/>
                                        </p:tgtEl>
                                        <p:attrNameLst>
                                          <p:attrName>style.visibility</p:attrName>
                                        </p:attrNameLst>
                                      </p:cBhvr>
                                      <p:to>
                                        <p:strVal val="visible"/>
                                      </p:to>
                                    </p:set>
                                    <p:anim calcmode="lin" valueType="num">
                                      <p:cBhvr additive="base">
                                        <p:cTn dur="1000"/>
                                        <p:tgtEl>
                                          <p:spTgt spid="19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98"/>
                                        </p:tgtEl>
                                        <p:attrNameLst>
                                          <p:attrName>style.visibility</p:attrName>
                                        </p:attrNameLst>
                                      </p:cBhvr>
                                      <p:to>
                                        <p:strVal val="visible"/>
                                      </p:to>
                                    </p:set>
                                    <p:anim calcmode="lin" valueType="num">
                                      <p:cBhvr additive="base">
                                        <p:cTn dur="1000"/>
                                        <p:tgtEl>
                                          <p:spTgt spid="19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g27c1d67c741_0_14"/>
          <p:cNvSpPr txBox="1"/>
          <p:nvPr>
            <p:ph type="title"/>
          </p:nvPr>
        </p:nvSpPr>
        <p:spPr>
          <a:xfrm>
            <a:off x="445125" y="229525"/>
            <a:ext cx="8520600" cy="572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SzPts val="2400"/>
              <a:buNone/>
            </a:pPr>
            <a:r>
              <a:rPr lang="en-US"/>
              <a:t>John 1</a:t>
            </a:r>
            <a:endParaRPr/>
          </a:p>
        </p:txBody>
      </p:sp>
      <p:sp>
        <p:nvSpPr>
          <p:cNvPr id="205" name="Google Shape;205;g27c1d67c741_0_14"/>
          <p:cNvSpPr txBox="1"/>
          <p:nvPr/>
        </p:nvSpPr>
        <p:spPr>
          <a:xfrm>
            <a:off x="552075" y="802150"/>
            <a:ext cx="7769700" cy="8832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chemeClr val="dk1"/>
              </a:buClr>
              <a:buSzPts val="1100"/>
              <a:buFont typeface="Arial"/>
              <a:buNone/>
            </a:pPr>
            <a:r>
              <a:rPr b="0" baseline="30000" i="0" lang="en-US" sz="2200" u="none" cap="none" strike="noStrike">
                <a:solidFill>
                  <a:srgbClr val="58595B"/>
                </a:solidFill>
                <a:latin typeface="Avenir"/>
                <a:ea typeface="Avenir"/>
                <a:cs typeface="Avenir"/>
                <a:sym typeface="Avenir"/>
              </a:rPr>
              <a:t>37 </a:t>
            </a:r>
            <a:r>
              <a:rPr b="0" i="0" lang="en-US" sz="2200" u="none" cap="none" strike="noStrike">
                <a:solidFill>
                  <a:srgbClr val="58595B"/>
                </a:solidFill>
                <a:latin typeface="Avenir"/>
                <a:ea typeface="Avenir"/>
                <a:cs typeface="Avenir"/>
                <a:sym typeface="Avenir"/>
              </a:rPr>
              <a:t>When the two disciples heard him (John) say this, they followed </a:t>
            </a:r>
            <a:r>
              <a:rPr b="0" i="0" lang="en-US" sz="2200" u="none" cap="none" strike="noStrike">
                <a:solidFill>
                  <a:srgbClr val="58595B"/>
                </a:solidFill>
                <a:latin typeface="Avenir"/>
                <a:ea typeface="Avenir"/>
                <a:cs typeface="Avenir"/>
                <a:sym typeface="Avenir"/>
                <a:extLst>
                  <a:ext uri="http://customooxmlschemas.google.com/">
                    <go:slidesCustomData xmlns:go="http://customooxmlschemas.google.com/" textRoundtripDataId="12"/>
                  </a:ext>
                </a:extLst>
              </a:rPr>
              <a:t>Jesus</a:t>
            </a:r>
            <a:r>
              <a:rPr b="0" i="0" lang="en-US" sz="2200" u="none" cap="none" strike="noStrike">
                <a:solidFill>
                  <a:srgbClr val="58595B"/>
                </a:solidFill>
                <a:latin typeface="Avenir"/>
                <a:ea typeface="Avenir"/>
                <a:cs typeface="Avenir"/>
                <a:sym typeface="Avenir"/>
              </a:rPr>
              <a:t>. </a:t>
            </a:r>
            <a:endParaRPr b="1" i="0" sz="2200" u="none" cap="none" strike="noStrike">
              <a:solidFill>
                <a:srgbClr val="58595B"/>
              </a:solidFill>
              <a:latin typeface="Avenir"/>
              <a:ea typeface="Avenir"/>
              <a:cs typeface="Avenir"/>
              <a:sym typeface="Avenir"/>
            </a:endParaRPr>
          </a:p>
        </p:txBody>
      </p:sp>
      <p:sp>
        <p:nvSpPr>
          <p:cNvPr id="206" name="Google Shape;206;g27c1d67c741_0_14"/>
          <p:cNvSpPr txBox="1"/>
          <p:nvPr/>
        </p:nvSpPr>
        <p:spPr>
          <a:xfrm>
            <a:off x="552075" y="1883300"/>
            <a:ext cx="7769700" cy="12006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chemeClr val="dk1"/>
              </a:buClr>
              <a:buSzPts val="1100"/>
              <a:buFont typeface="Arial"/>
              <a:buNone/>
            </a:pPr>
            <a:r>
              <a:rPr b="0" baseline="30000" i="0" lang="en-US" sz="2200" u="none" cap="none" strike="noStrike">
                <a:solidFill>
                  <a:srgbClr val="58595B"/>
                </a:solidFill>
                <a:latin typeface="Avenir"/>
                <a:ea typeface="Avenir"/>
                <a:cs typeface="Avenir"/>
                <a:sym typeface="Avenir"/>
              </a:rPr>
              <a:t>38 </a:t>
            </a:r>
            <a:r>
              <a:rPr b="0" i="0" lang="en-US" sz="2200" u="none" cap="none" strike="noStrike">
                <a:solidFill>
                  <a:srgbClr val="58595B"/>
                </a:solidFill>
                <a:latin typeface="Avenir"/>
                <a:ea typeface="Avenir"/>
                <a:cs typeface="Avenir"/>
                <a:sym typeface="Avenir"/>
              </a:rPr>
              <a:t>Turning around, Jesus saw them following and asked, “What do you want?” They said, “Rabbi” (which </a:t>
            </a:r>
            <a:r>
              <a:rPr b="0" i="0" lang="en-US" sz="2200" u="none" cap="none" strike="noStrike">
                <a:solidFill>
                  <a:srgbClr val="58595B"/>
                </a:solidFill>
                <a:latin typeface="Avenir"/>
                <a:ea typeface="Avenir"/>
                <a:cs typeface="Avenir"/>
                <a:sym typeface="Avenir"/>
                <a:extLst>
                  <a:ext uri="http://customooxmlschemas.google.com/">
                    <go:slidesCustomData xmlns:go="http://customooxmlschemas.google.com/" textRoundtripDataId="13"/>
                  </a:ext>
                </a:extLst>
              </a:rPr>
              <a:t>means</a:t>
            </a:r>
            <a:r>
              <a:rPr b="0" i="0" lang="en-US" sz="2200" u="none" cap="none" strike="noStrike">
                <a:solidFill>
                  <a:srgbClr val="58595B"/>
                </a:solidFill>
                <a:latin typeface="Avenir"/>
                <a:ea typeface="Avenir"/>
                <a:cs typeface="Avenir"/>
                <a:sym typeface="Avenir"/>
              </a:rPr>
              <a:t> ‘Teacher’), “where are you staying?”</a:t>
            </a:r>
            <a:endParaRPr b="0" i="0" sz="2200" u="none" cap="none" strike="noStrike">
              <a:solidFill>
                <a:srgbClr val="58595B"/>
              </a:solidFill>
              <a:latin typeface="Avenir"/>
              <a:ea typeface="Avenir"/>
              <a:cs typeface="Avenir"/>
              <a:sym typeface="Avenir"/>
            </a:endParaRPr>
          </a:p>
          <a:p>
            <a:pPr indent="0" lvl="0" marL="0" marR="0" rtl="0" algn="l">
              <a:lnSpc>
                <a:spcPct val="100000"/>
              </a:lnSpc>
              <a:spcBef>
                <a:spcPts val="0"/>
              </a:spcBef>
              <a:spcAft>
                <a:spcPts val="0"/>
              </a:spcAft>
              <a:buClr>
                <a:schemeClr val="dk1"/>
              </a:buClr>
              <a:buSzPts val="1100"/>
              <a:buFont typeface="Arial"/>
              <a:buNone/>
            </a:pPr>
            <a:r>
              <a:t/>
            </a:r>
            <a:endParaRPr b="1" i="0" sz="2200" u="none" cap="none" strike="noStrike">
              <a:solidFill>
                <a:srgbClr val="58595B"/>
              </a:solidFill>
              <a:latin typeface="Avenir"/>
              <a:ea typeface="Avenir"/>
              <a:cs typeface="Avenir"/>
              <a:sym typeface="Avenir"/>
            </a:endParaRPr>
          </a:p>
        </p:txBody>
      </p:sp>
      <p:sp>
        <p:nvSpPr>
          <p:cNvPr id="207" name="Google Shape;207;g27c1d67c741_0_14"/>
          <p:cNvSpPr txBox="1"/>
          <p:nvPr/>
        </p:nvSpPr>
        <p:spPr>
          <a:xfrm>
            <a:off x="498525" y="3281950"/>
            <a:ext cx="8413800" cy="1200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baseline="30000" i="0" lang="en-US" sz="2200" u="none" cap="none" strike="noStrike">
                <a:solidFill>
                  <a:srgbClr val="58595B"/>
                </a:solidFill>
                <a:latin typeface="Avenir"/>
                <a:ea typeface="Avenir"/>
                <a:cs typeface="Avenir"/>
                <a:sym typeface="Avenir"/>
              </a:rPr>
              <a:t>39 </a:t>
            </a:r>
            <a:r>
              <a:rPr b="0" i="0" lang="en-US" sz="2200" u="none" cap="none" strike="noStrike">
                <a:solidFill>
                  <a:srgbClr val="E76127"/>
                </a:solidFill>
                <a:latin typeface="Avenir"/>
                <a:ea typeface="Avenir"/>
                <a:cs typeface="Avenir"/>
                <a:sym typeface="Avenir"/>
              </a:rPr>
              <a:t>“Come,”</a:t>
            </a:r>
            <a:r>
              <a:rPr b="0" i="0" lang="en-US" sz="2200" u="none" cap="none" strike="noStrike">
                <a:solidFill>
                  <a:srgbClr val="58595B"/>
                </a:solidFill>
                <a:latin typeface="Avenir"/>
                <a:ea typeface="Avenir"/>
                <a:cs typeface="Avenir"/>
                <a:sym typeface="Avenir"/>
              </a:rPr>
              <a:t> he replied, </a:t>
            </a:r>
            <a:r>
              <a:rPr b="0" i="0" lang="en-US" sz="2200" u="none" cap="none" strike="noStrike">
                <a:solidFill>
                  <a:srgbClr val="E76127"/>
                </a:solidFill>
                <a:latin typeface="Avenir"/>
                <a:ea typeface="Avenir"/>
                <a:cs typeface="Avenir"/>
                <a:sym typeface="Avenir"/>
              </a:rPr>
              <a:t>“and you will see.”</a:t>
            </a:r>
            <a:r>
              <a:rPr b="0" i="0" lang="en-US" sz="2200" u="none" cap="none" strike="noStrike">
                <a:solidFill>
                  <a:srgbClr val="58595B"/>
                </a:solidFill>
                <a:latin typeface="Avenir"/>
                <a:ea typeface="Avenir"/>
                <a:cs typeface="Avenir"/>
                <a:sym typeface="Avenir"/>
              </a:rPr>
              <a:t> So they went and saw where he was staying, and they spent that day with him. It was about four in the afternoon.</a:t>
            </a:r>
            <a:endParaRPr b="1" i="0" sz="2200" u="none" cap="none" strike="noStrike">
              <a:solidFill>
                <a:srgbClr val="58595B"/>
              </a:solidFill>
              <a:latin typeface="Avenir"/>
              <a:ea typeface="Avenir"/>
              <a:cs typeface="Avenir"/>
              <a:sym typeface="Avenir"/>
            </a:endParaRPr>
          </a:p>
        </p:txBody>
      </p:sp>
      <p:sp>
        <p:nvSpPr>
          <p:cNvPr id="208" name="Google Shape;208;g27c1d67c741_0_14"/>
          <p:cNvSpPr txBox="1"/>
          <p:nvPr/>
        </p:nvSpPr>
        <p:spPr>
          <a:xfrm>
            <a:off x="2864125" y="802050"/>
            <a:ext cx="2927700" cy="88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1" lang="en-US" sz="4000" u="none" cap="none" strike="noStrike">
                <a:solidFill>
                  <a:srgbClr val="007B93"/>
                </a:solidFill>
                <a:latin typeface="Avenir"/>
                <a:ea typeface="Avenir"/>
                <a:cs typeface="Avenir"/>
                <a:sym typeface="Avenir"/>
              </a:rPr>
              <a:t>Relational</a:t>
            </a:r>
            <a:endParaRPr b="0" i="1" sz="4000" u="none" cap="none" strike="noStrike">
              <a:solidFill>
                <a:srgbClr val="007B93"/>
              </a:solidFill>
              <a:latin typeface="Avenir"/>
              <a:ea typeface="Avenir"/>
              <a:cs typeface="Avenir"/>
              <a:sym typeface="Avenir"/>
            </a:endParaRPr>
          </a:p>
        </p:txBody>
      </p:sp>
      <p:sp>
        <p:nvSpPr>
          <p:cNvPr id="209" name="Google Shape;209;g27c1d67c741_0_14"/>
          <p:cNvSpPr txBox="1"/>
          <p:nvPr/>
        </p:nvSpPr>
        <p:spPr>
          <a:xfrm>
            <a:off x="2864125" y="2042050"/>
            <a:ext cx="2927700" cy="88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1" lang="en-US" sz="4000" u="none" cap="none" strike="noStrike">
                <a:solidFill>
                  <a:srgbClr val="007B93"/>
                </a:solidFill>
                <a:latin typeface="Avenir"/>
                <a:ea typeface="Avenir"/>
                <a:cs typeface="Avenir"/>
                <a:sym typeface="Avenir"/>
              </a:rPr>
              <a:t>Generous</a:t>
            </a:r>
            <a:endParaRPr b="0" i="1" sz="4000" u="none" cap="none" strike="noStrike">
              <a:solidFill>
                <a:srgbClr val="007B93"/>
              </a:solidFill>
              <a:latin typeface="Avenir"/>
              <a:ea typeface="Avenir"/>
              <a:cs typeface="Avenir"/>
              <a:sym typeface="Avenir"/>
            </a:endParaRPr>
          </a:p>
        </p:txBody>
      </p:sp>
      <p:sp>
        <p:nvSpPr>
          <p:cNvPr id="210" name="Google Shape;210;g27c1d67c741_0_14"/>
          <p:cNvSpPr txBox="1"/>
          <p:nvPr/>
        </p:nvSpPr>
        <p:spPr>
          <a:xfrm>
            <a:off x="2864125" y="3436975"/>
            <a:ext cx="2927700" cy="88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1" lang="en-US" sz="4000" u="none" cap="none" strike="noStrike">
                <a:solidFill>
                  <a:srgbClr val="007B93"/>
                </a:solidFill>
                <a:latin typeface="Avenir"/>
                <a:ea typeface="Avenir"/>
                <a:cs typeface="Avenir"/>
                <a:sym typeface="Avenir"/>
              </a:rPr>
              <a:t>Experiential</a:t>
            </a:r>
            <a:endParaRPr b="0" i="1" sz="4000" u="none" cap="none" strike="noStrike">
              <a:solidFill>
                <a:srgbClr val="007B93"/>
              </a:solidFill>
              <a:latin typeface="Avenir"/>
              <a:ea typeface="Avenir"/>
              <a:cs typeface="Avenir"/>
              <a:sym typeface="Aveni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1000"/>
                                        <p:tgtEl>
                                          <p:spTgt spid="2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1000"/>
                                        <p:tgtEl>
                                          <p:spTgt spid="2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1000"/>
                                        <p:tgtEl>
                                          <p:spTgt spid="2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0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0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0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1000"/>
                                        <p:tgtEl>
                                          <p:spTgt spid="20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1000"/>
                                        <p:tgtEl>
                                          <p:spTgt spid="20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10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g27c1d67c741_3_0"/>
          <p:cNvSpPr txBox="1"/>
          <p:nvPr>
            <p:ph idx="1" type="body"/>
          </p:nvPr>
        </p:nvSpPr>
        <p:spPr>
          <a:xfrm>
            <a:off x="355950" y="1009687"/>
            <a:ext cx="8432100" cy="1080300"/>
          </a:xfrm>
          <a:prstGeom prst="rect">
            <a:avLst/>
          </a:prstGeom>
          <a:noFill/>
          <a:ln>
            <a:noFill/>
          </a:ln>
        </p:spPr>
        <p:txBody>
          <a:bodyPr anchorCtr="0" anchor="t" bIns="34275" lIns="68575" spcFirstLastPara="1" rIns="68575" wrap="square" tIns="34275">
            <a:normAutofit/>
          </a:bodyPr>
          <a:lstStyle/>
          <a:p>
            <a:pPr indent="0" lvl="0" marL="0" rtl="0" algn="l">
              <a:lnSpc>
                <a:spcPct val="100000"/>
              </a:lnSpc>
              <a:spcBef>
                <a:spcPts val="800"/>
              </a:spcBef>
              <a:spcAft>
                <a:spcPts val="0"/>
              </a:spcAft>
              <a:buClr>
                <a:schemeClr val="dk1"/>
              </a:buClr>
              <a:buSzPts val="1100"/>
              <a:buFont typeface="Arial"/>
              <a:buNone/>
            </a:pPr>
            <a:r>
              <a:rPr baseline="30000" lang="en-US" sz="2500"/>
              <a:t>43 </a:t>
            </a:r>
            <a:r>
              <a:rPr lang="en-US" sz="2200"/>
              <a:t>The next day Jesus decided to leave for Galilee. Finding Philip, he said to him, “Follow </a:t>
            </a:r>
            <a:r>
              <a:rPr lang="en-US" sz="2200">
                <a:extLst>
                  <a:ext uri="http://customooxmlschemas.google.com/">
                    <go:slidesCustomData xmlns:go="http://customooxmlschemas.google.com/" textRoundtripDataId="15"/>
                  </a:ext>
                </a:extLst>
              </a:rPr>
              <a:t>me</a:t>
            </a:r>
            <a:r>
              <a:rPr lang="en-US" sz="2200"/>
              <a:t>.”</a:t>
            </a:r>
            <a:endParaRPr sz="2200"/>
          </a:p>
          <a:p>
            <a:pPr indent="0" lvl="0" marL="0" rtl="0" algn="l">
              <a:lnSpc>
                <a:spcPct val="100000"/>
              </a:lnSpc>
              <a:spcBef>
                <a:spcPts val="800"/>
              </a:spcBef>
              <a:spcAft>
                <a:spcPts val="0"/>
              </a:spcAft>
              <a:buClr>
                <a:schemeClr val="dk1"/>
              </a:buClr>
              <a:buSzPts val="1100"/>
              <a:buFont typeface="Arial"/>
              <a:buNone/>
            </a:pPr>
            <a:r>
              <a:t/>
            </a:r>
            <a:endParaRPr sz="2500"/>
          </a:p>
        </p:txBody>
      </p:sp>
      <p:sp>
        <p:nvSpPr>
          <p:cNvPr id="217" name="Google Shape;217;g27c1d67c741_3_0"/>
          <p:cNvSpPr txBox="1"/>
          <p:nvPr>
            <p:ph type="title"/>
          </p:nvPr>
        </p:nvSpPr>
        <p:spPr>
          <a:xfrm>
            <a:off x="445125" y="229525"/>
            <a:ext cx="8520600" cy="572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SzPts val="3000"/>
              <a:buNone/>
            </a:pPr>
            <a:r>
              <a:rPr lang="en-US" sz="2000"/>
              <a:t>John 1</a:t>
            </a:r>
            <a:endParaRPr sz="2000"/>
          </a:p>
        </p:txBody>
      </p:sp>
      <p:sp>
        <p:nvSpPr>
          <p:cNvPr id="218" name="Google Shape;218;g27c1d67c741_3_0"/>
          <p:cNvSpPr txBox="1"/>
          <p:nvPr/>
        </p:nvSpPr>
        <p:spPr>
          <a:xfrm>
            <a:off x="355950" y="1941738"/>
            <a:ext cx="8219700" cy="158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800"/>
              </a:spcBef>
              <a:spcAft>
                <a:spcPts val="0"/>
              </a:spcAft>
              <a:buClr>
                <a:srgbClr val="000000"/>
              </a:buClr>
              <a:buSzPts val="2500"/>
              <a:buFont typeface="Arial"/>
              <a:buNone/>
            </a:pPr>
            <a:r>
              <a:rPr b="0" baseline="30000" i="0" lang="en-US" sz="2500" u="none" cap="none" strike="noStrike">
                <a:solidFill>
                  <a:srgbClr val="5F5F5F"/>
                </a:solidFill>
                <a:latin typeface="Avenir"/>
                <a:ea typeface="Avenir"/>
                <a:cs typeface="Avenir"/>
                <a:sym typeface="Avenir"/>
              </a:rPr>
              <a:t>44 </a:t>
            </a:r>
            <a:r>
              <a:rPr b="0" i="0" lang="en-US" sz="2200" u="none" cap="none" strike="noStrike">
                <a:solidFill>
                  <a:srgbClr val="5F5F5F"/>
                </a:solidFill>
                <a:latin typeface="Avenir"/>
                <a:ea typeface="Avenir"/>
                <a:cs typeface="Avenir"/>
                <a:sym typeface="Avenir"/>
              </a:rPr>
              <a:t>Philip, like Andrew and Peter, was from the town of Bethsaida. </a:t>
            </a:r>
            <a:r>
              <a:rPr b="0" baseline="30000" i="0" lang="en-US" sz="2200" u="none" cap="none" strike="noStrike">
                <a:solidFill>
                  <a:srgbClr val="5F5F5F"/>
                </a:solidFill>
                <a:latin typeface="Avenir"/>
                <a:ea typeface="Avenir"/>
                <a:cs typeface="Avenir"/>
                <a:sym typeface="Avenir"/>
              </a:rPr>
              <a:t>45 </a:t>
            </a:r>
            <a:r>
              <a:rPr b="0" i="0" lang="en-US" sz="2200" u="none" cap="none" strike="noStrike">
                <a:solidFill>
                  <a:srgbClr val="5F5F5F"/>
                </a:solidFill>
                <a:latin typeface="Avenir"/>
                <a:ea typeface="Avenir"/>
                <a:cs typeface="Avenir"/>
                <a:sym typeface="Avenir"/>
              </a:rPr>
              <a:t>Philip found Nathanael and told him, “We have found the one Moses wrote about in the Law, and about whom the prophets </a:t>
            </a:r>
            <a:r>
              <a:rPr b="0" i="0" lang="en-US" sz="2200" u="none" cap="none" strike="noStrike">
                <a:solidFill>
                  <a:srgbClr val="5F5F5F"/>
                </a:solidFill>
                <a:latin typeface="Avenir"/>
                <a:ea typeface="Avenir"/>
                <a:cs typeface="Avenir"/>
                <a:sym typeface="Avenir"/>
                <a:extLst>
                  <a:ext uri="http://customooxmlschemas.google.com/">
                    <go:slidesCustomData xmlns:go="http://customooxmlschemas.google.com/" textRoundtripDataId="16"/>
                  </a:ext>
                </a:extLst>
              </a:rPr>
              <a:t>also</a:t>
            </a:r>
            <a:r>
              <a:rPr b="0" i="0" lang="en-US" sz="2200" u="none" cap="none" strike="noStrike">
                <a:solidFill>
                  <a:srgbClr val="5F5F5F"/>
                </a:solidFill>
                <a:latin typeface="Avenir"/>
                <a:ea typeface="Avenir"/>
                <a:cs typeface="Avenir"/>
                <a:sym typeface="Avenir"/>
              </a:rPr>
              <a:t> wrote—Jesus of Nazareth, the son of Joseph.”</a:t>
            </a:r>
            <a:endParaRPr b="0" i="0" sz="2200" u="none" cap="none" strike="noStrike">
              <a:solidFill>
                <a:srgbClr val="000000"/>
              </a:solidFill>
              <a:latin typeface="Arial"/>
              <a:ea typeface="Arial"/>
              <a:cs typeface="Arial"/>
              <a:sym typeface="Arial"/>
            </a:endParaRPr>
          </a:p>
        </p:txBody>
      </p:sp>
      <p:sp>
        <p:nvSpPr>
          <p:cNvPr id="219" name="Google Shape;219;g27c1d67c741_3_0"/>
          <p:cNvSpPr txBox="1"/>
          <p:nvPr/>
        </p:nvSpPr>
        <p:spPr>
          <a:xfrm>
            <a:off x="355950" y="3639000"/>
            <a:ext cx="8083800" cy="908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800"/>
              </a:spcBef>
              <a:spcAft>
                <a:spcPts val="0"/>
              </a:spcAft>
              <a:buClr>
                <a:srgbClr val="000000"/>
              </a:buClr>
              <a:buSzPts val="2500"/>
              <a:buFont typeface="Arial"/>
              <a:buNone/>
            </a:pPr>
            <a:r>
              <a:rPr b="0" baseline="30000" i="0" lang="en-US" sz="2500" u="none" cap="none" strike="noStrike">
                <a:solidFill>
                  <a:srgbClr val="5F5F5F"/>
                </a:solidFill>
                <a:latin typeface="Avenir"/>
                <a:ea typeface="Avenir"/>
                <a:cs typeface="Avenir"/>
                <a:sym typeface="Avenir"/>
              </a:rPr>
              <a:t>46 </a:t>
            </a:r>
            <a:r>
              <a:rPr b="0" i="0" lang="en-US" sz="2200" u="none" cap="none" strike="noStrike">
                <a:solidFill>
                  <a:srgbClr val="5F5F5F"/>
                </a:solidFill>
                <a:latin typeface="Avenir"/>
                <a:ea typeface="Avenir"/>
                <a:cs typeface="Avenir"/>
                <a:sym typeface="Avenir"/>
              </a:rPr>
              <a:t>“Nazareth! Can anything good come from there?” Nathanael asked.</a:t>
            </a:r>
            <a:r>
              <a:rPr b="0" i="0" lang="en-US" sz="2200" u="none" cap="none" strike="noStrike">
                <a:solidFill>
                  <a:srgbClr val="E76127"/>
                </a:solidFill>
                <a:latin typeface="Avenir"/>
                <a:ea typeface="Avenir"/>
                <a:cs typeface="Avenir"/>
                <a:sym typeface="Avenir"/>
              </a:rPr>
              <a:t>“Come and see,”</a:t>
            </a:r>
            <a:r>
              <a:rPr b="0" i="0" lang="en-US" sz="2200" u="none" cap="none" strike="noStrike">
                <a:solidFill>
                  <a:srgbClr val="5F5F5F"/>
                </a:solidFill>
                <a:latin typeface="Avenir"/>
                <a:ea typeface="Avenir"/>
                <a:cs typeface="Avenir"/>
                <a:sym typeface="Avenir"/>
              </a:rPr>
              <a:t> said Philip.</a:t>
            </a:r>
            <a:endParaRPr b="0" i="0" sz="2200" u="none" cap="none" strike="noStrike">
              <a:solidFill>
                <a:srgbClr val="000000"/>
              </a:solidFill>
              <a:latin typeface="Arial"/>
              <a:ea typeface="Arial"/>
              <a:cs typeface="Arial"/>
              <a:sym typeface="Arial"/>
            </a:endParaRPr>
          </a:p>
        </p:txBody>
      </p:sp>
      <p:sp>
        <p:nvSpPr>
          <p:cNvPr id="220" name="Google Shape;220;g27c1d67c741_3_0"/>
          <p:cNvSpPr txBox="1"/>
          <p:nvPr/>
        </p:nvSpPr>
        <p:spPr>
          <a:xfrm>
            <a:off x="597525" y="930388"/>
            <a:ext cx="8342700" cy="88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1" lang="en-US" sz="4000" u="none" cap="none" strike="noStrike">
                <a:solidFill>
                  <a:srgbClr val="007B93"/>
                </a:solidFill>
                <a:latin typeface="Avenir"/>
                <a:ea typeface="Avenir"/>
                <a:cs typeface="Avenir"/>
                <a:sym typeface="Avenir"/>
              </a:rPr>
              <a:t>Relational: </a:t>
            </a:r>
            <a:r>
              <a:rPr b="0" i="1" lang="en-US" sz="4000" u="none" cap="none" strike="noStrike">
                <a:solidFill>
                  <a:srgbClr val="E76127"/>
                </a:solidFill>
                <a:latin typeface="Avenir"/>
                <a:ea typeface="Avenir"/>
                <a:cs typeface="Avenir"/>
                <a:sym typeface="Avenir"/>
              </a:rPr>
              <a:t>“Come with me.”</a:t>
            </a:r>
            <a:endParaRPr b="0" i="1" sz="4000" u="none" cap="none" strike="noStrike">
              <a:solidFill>
                <a:srgbClr val="E76127"/>
              </a:solidFill>
              <a:latin typeface="Avenir"/>
              <a:ea typeface="Avenir"/>
              <a:cs typeface="Avenir"/>
              <a:sym typeface="Avenir"/>
            </a:endParaRPr>
          </a:p>
        </p:txBody>
      </p:sp>
      <p:sp>
        <p:nvSpPr>
          <p:cNvPr id="221" name="Google Shape;221;g27c1d67c741_3_0"/>
          <p:cNvSpPr txBox="1"/>
          <p:nvPr/>
        </p:nvSpPr>
        <p:spPr>
          <a:xfrm>
            <a:off x="597525" y="2176550"/>
            <a:ext cx="8342700" cy="88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1" lang="en-US" sz="4000" u="none" cap="none" strike="noStrike">
                <a:solidFill>
                  <a:srgbClr val="007B93"/>
                </a:solidFill>
                <a:latin typeface="Avenir"/>
                <a:ea typeface="Avenir"/>
                <a:cs typeface="Avenir"/>
                <a:sym typeface="Avenir"/>
              </a:rPr>
              <a:t>Generous: </a:t>
            </a:r>
            <a:r>
              <a:rPr b="0" i="1" lang="en-US" sz="4000" u="none" cap="none" strike="noStrike">
                <a:solidFill>
                  <a:srgbClr val="E76127"/>
                </a:solidFill>
                <a:latin typeface="Avenir"/>
                <a:ea typeface="Avenir"/>
                <a:cs typeface="Avenir"/>
                <a:sym typeface="Avenir"/>
              </a:rPr>
              <a:t>“Let’s spend time.”</a:t>
            </a:r>
            <a:endParaRPr b="0" i="1" sz="4000" u="none" cap="none" strike="noStrike">
              <a:solidFill>
                <a:srgbClr val="E76127"/>
              </a:solidFill>
              <a:latin typeface="Avenir"/>
              <a:ea typeface="Avenir"/>
              <a:cs typeface="Avenir"/>
              <a:sym typeface="Avenir"/>
            </a:endParaRPr>
          </a:p>
        </p:txBody>
      </p:sp>
      <p:sp>
        <p:nvSpPr>
          <p:cNvPr id="222" name="Google Shape;222;g27c1d67c741_3_0"/>
          <p:cNvSpPr txBox="1"/>
          <p:nvPr/>
        </p:nvSpPr>
        <p:spPr>
          <a:xfrm>
            <a:off x="597525" y="3576125"/>
            <a:ext cx="8130600" cy="88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1" lang="en-US" sz="4000" u="none" cap="none" strike="noStrike">
                <a:solidFill>
                  <a:srgbClr val="007B93"/>
                </a:solidFill>
                <a:latin typeface="Avenir"/>
                <a:ea typeface="Avenir"/>
                <a:cs typeface="Avenir"/>
                <a:sym typeface="Avenir"/>
              </a:rPr>
              <a:t>Experiential: </a:t>
            </a:r>
            <a:r>
              <a:rPr b="0" i="1" lang="en-US" sz="4000" u="none" cap="none" strike="noStrike">
                <a:solidFill>
                  <a:srgbClr val="E76127"/>
                </a:solidFill>
                <a:latin typeface="Avenir"/>
                <a:ea typeface="Avenir"/>
                <a:cs typeface="Avenir"/>
                <a:sym typeface="Avenir"/>
              </a:rPr>
              <a:t>“See for yourself.”</a:t>
            </a:r>
            <a:endParaRPr b="0" i="1" sz="4000" u="none" cap="none" strike="noStrike">
              <a:solidFill>
                <a:srgbClr val="E76127"/>
              </a:solidFill>
              <a:latin typeface="Avenir"/>
              <a:ea typeface="Avenir"/>
              <a:cs typeface="Avenir"/>
              <a:sym typeface="Aveni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1000"/>
                                        <p:tgtEl>
                                          <p:spTgt spid="2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1000"/>
                                        <p:tgtEl>
                                          <p:spTgt spid="2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1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18"/>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1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1000"/>
                                        <p:tgtEl>
                                          <p:spTgt spid="22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1000"/>
                                        <p:tgtEl>
                                          <p:spTgt spid="221"/>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1000"/>
                                        <p:tgtEl>
                                          <p:spTgt spid="2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g299c4aa3d7e_0_0"/>
          <p:cNvSpPr txBox="1"/>
          <p:nvPr>
            <p:ph type="title"/>
          </p:nvPr>
        </p:nvSpPr>
        <p:spPr>
          <a:xfrm>
            <a:off x="690438" y="1058098"/>
            <a:ext cx="7763100" cy="5268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SzPts val="3000"/>
              <a:buNone/>
            </a:pPr>
            <a:r>
              <a:rPr i="1" lang="en-US" sz="3600"/>
              <a:t>Boring</a:t>
            </a:r>
            <a:r>
              <a:rPr lang="en-US" sz="3600"/>
              <a:t> versus </a:t>
            </a:r>
            <a:r>
              <a:rPr i="1" lang="en-US" sz="3600"/>
              <a:t>Compelling</a:t>
            </a:r>
            <a:r>
              <a:rPr lang="en-US" sz="3600"/>
              <a:t> </a:t>
            </a:r>
            <a:r>
              <a:rPr lang="en-US" sz="3600">
                <a:extLst>
                  <a:ext uri="http://customooxmlschemas.google.com/">
                    <go:slidesCustomData xmlns:go="http://customooxmlschemas.google.com/" textRoundtripDataId="17"/>
                  </a:ext>
                </a:extLst>
              </a:rPr>
              <a:t>Invitations</a:t>
            </a:r>
            <a:endParaRPr sz="3600"/>
          </a:p>
        </p:txBody>
      </p:sp>
      <p:pic>
        <p:nvPicPr>
          <p:cNvPr id="229" name="Google Shape;229;g299c4aa3d7e_0_0"/>
          <p:cNvPicPr preferRelativeResize="0"/>
          <p:nvPr/>
        </p:nvPicPr>
        <p:blipFill rotWithShape="1">
          <a:blip r:embed="rId3">
            <a:alphaModFix/>
          </a:blip>
          <a:srcRect b="0" l="0" r="0" t="0"/>
          <a:stretch/>
        </p:blipFill>
        <p:spPr>
          <a:xfrm>
            <a:off x="3535025" y="1835475"/>
            <a:ext cx="2531176" cy="2829176"/>
          </a:xfrm>
          <a:prstGeom prst="rect">
            <a:avLst/>
          </a:prstGeom>
          <a:noFill/>
          <a:ln>
            <a:noFill/>
          </a:ln>
        </p:spPr>
      </p:pic>
      <p:sp>
        <p:nvSpPr>
          <p:cNvPr id="230" name="Google Shape;230;g299c4aa3d7e_0_0"/>
          <p:cNvSpPr txBox="1"/>
          <p:nvPr/>
        </p:nvSpPr>
        <p:spPr>
          <a:xfrm>
            <a:off x="4959900" y="2007225"/>
            <a:ext cx="1595100" cy="661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100"/>
              <a:buFont typeface="Arial"/>
              <a:buNone/>
            </a:pPr>
            <a:r>
              <a:rPr b="0" i="0" lang="en-US" sz="3100" u="none" cap="none" strike="noStrike">
                <a:solidFill>
                  <a:schemeClr val="lt1"/>
                </a:solidFill>
                <a:latin typeface="Oswald Medium"/>
                <a:ea typeface="Oswald Medium"/>
                <a:cs typeface="Oswald Medium"/>
                <a:sym typeface="Oswald Medium"/>
              </a:rPr>
              <a:t>zZz…</a:t>
            </a:r>
            <a:endParaRPr b="0" i="0" sz="3100" u="none" cap="none" strike="noStrike">
              <a:solidFill>
                <a:schemeClr val="lt1"/>
              </a:solidFill>
              <a:latin typeface="Oswald Medium"/>
              <a:ea typeface="Oswald Medium"/>
              <a:cs typeface="Oswald Medium"/>
              <a:sym typeface="Oswald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g27c1d67c741_0_62"/>
          <p:cNvSpPr/>
          <p:nvPr/>
        </p:nvSpPr>
        <p:spPr>
          <a:xfrm>
            <a:off x="3410063" y="1136681"/>
            <a:ext cx="5626500" cy="3191100"/>
          </a:xfrm>
          <a:prstGeom prst="wedgeRoundRectCallout">
            <a:avLst>
              <a:gd fmla="val 22286" name="adj1"/>
              <a:gd fmla="val 58982" name="adj2"/>
              <a:gd fmla="val 0" name="adj3"/>
            </a:avLst>
          </a:prstGeom>
          <a:solidFill>
            <a:srgbClr val="EFEFEF"/>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venir"/>
              <a:ea typeface="Avenir"/>
              <a:cs typeface="Avenir"/>
              <a:sym typeface="Avenir"/>
            </a:endParaRPr>
          </a:p>
        </p:txBody>
      </p:sp>
      <p:sp>
        <p:nvSpPr>
          <p:cNvPr id="237" name="Google Shape;237;g27c1d67c741_0_62"/>
          <p:cNvSpPr txBox="1"/>
          <p:nvPr>
            <p:ph type="title"/>
          </p:nvPr>
        </p:nvSpPr>
        <p:spPr>
          <a:xfrm>
            <a:off x="445125" y="229525"/>
            <a:ext cx="8520600" cy="572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SzPts val="2400"/>
              <a:buNone/>
            </a:pPr>
            <a:r>
              <a:rPr lang="en-US"/>
              <a:t>Learning from a </a:t>
            </a:r>
            <a:r>
              <a:rPr lang="en-US">
                <a:solidFill>
                  <a:srgbClr val="946A5C"/>
                </a:solidFill>
              </a:rPr>
              <a:t>BORING</a:t>
            </a:r>
            <a:r>
              <a:rPr lang="en-US"/>
              <a:t> Invitation</a:t>
            </a:r>
            <a:endParaRPr/>
          </a:p>
        </p:txBody>
      </p:sp>
      <p:sp>
        <p:nvSpPr>
          <p:cNvPr id="238" name="Google Shape;238;g27c1d67c741_0_62"/>
          <p:cNvSpPr txBox="1"/>
          <p:nvPr/>
        </p:nvSpPr>
        <p:spPr>
          <a:xfrm>
            <a:off x="552075" y="802144"/>
            <a:ext cx="3338400" cy="14712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F5F5F"/>
                </a:solidFill>
                <a:latin typeface="Avenir"/>
                <a:ea typeface="Avenir"/>
                <a:cs typeface="Avenir"/>
                <a:sym typeface="Avenir"/>
              </a:rPr>
              <a:t>Boring</a:t>
            </a:r>
            <a:r>
              <a:rPr b="1" i="0" lang="en-US" sz="1800" u="none" cap="none" strike="noStrike">
                <a:solidFill>
                  <a:srgbClr val="E76127"/>
                </a:solidFill>
                <a:latin typeface="Avenir"/>
                <a:ea typeface="Avenir"/>
                <a:cs typeface="Avenir"/>
                <a:sym typeface="Avenir"/>
              </a:rPr>
              <a:t> Invitations are:</a:t>
            </a:r>
            <a:endParaRPr b="1" i="0" sz="1800" u="none" cap="none" strike="noStrike">
              <a:solidFill>
                <a:srgbClr val="E76127"/>
              </a:solidFill>
              <a:latin typeface="Avenir"/>
              <a:ea typeface="Avenir"/>
              <a:cs typeface="Avenir"/>
              <a:sym typeface="Avenir"/>
            </a:endParaRPr>
          </a:p>
          <a:p>
            <a:pPr indent="-304800" lvl="0" marL="342900" marR="0" rtl="0" algn="l">
              <a:lnSpc>
                <a:spcPct val="100000"/>
              </a:lnSpc>
              <a:spcBef>
                <a:spcPts val="0"/>
              </a:spcBef>
              <a:spcAft>
                <a:spcPts val="0"/>
              </a:spcAft>
              <a:buClr>
                <a:srgbClr val="5F5F5F"/>
              </a:buClr>
              <a:buSzPts val="2200"/>
              <a:buFont typeface="Avenir"/>
              <a:buChar char="●"/>
            </a:pPr>
            <a:r>
              <a:rPr b="0" i="0" lang="en-US" sz="2200" u="none" cap="none" strike="noStrike">
                <a:solidFill>
                  <a:srgbClr val="5F5F5F"/>
                </a:solidFill>
                <a:latin typeface="Avenir"/>
                <a:ea typeface="Avenir"/>
                <a:cs typeface="Avenir"/>
                <a:sym typeface="Avenir"/>
              </a:rPr>
              <a:t>Awkward</a:t>
            </a:r>
            <a:endParaRPr b="0" i="0" sz="2200" u="none" cap="none" strike="noStrike">
              <a:solidFill>
                <a:srgbClr val="5F5F5F"/>
              </a:solidFill>
              <a:latin typeface="Avenir"/>
              <a:ea typeface="Avenir"/>
              <a:cs typeface="Avenir"/>
              <a:sym typeface="Avenir"/>
            </a:endParaRPr>
          </a:p>
          <a:p>
            <a:pPr indent="-304800" lvl="0" marL="342900" marR="0" rtl="0" algn="l">
              <a:lnSpc>
                <a:spcPct val="100000"/>
              </a:lnSpc>
              <a:spcBef>
                <a:spcPts val="0"/>
              </a:spcBef>
              <a:spcAft>
                <a:spcPts val="0"/>
              </a:spcAft>
              <a:buClr>
                <a:srgbClr val="5F5F5F"/>
              </a:buClr>
              <a:buSzPts val="2200"/>
              <a:buFont typeface="Avenir"/>
              <a:buChar char="●"/>
            </a:pPr>
            <a:r>
              <a:rPr b="0" i="0" lang="en-US" sz="2200" u="none" cap="none" strike="noStrike">
                <a:solidFill>
                  <a:srgbClr val="5F5F5F"/>
                </a:solidFill>
                <a:latin typeface="Avenir"/>
                <a:ea typeface="Avenir"/>
                <a:cs typeface="Avenir"/>
                <a:sym typeface="Avenir"/>
              </a:rPr>
              <a:t>Churchy</a:t>
            </a:r>
            <a:endParaRPr b="0" i="0" sz="2200" u="none" cap="none" strike="noStrike">
              <a:solidFill>
                <a:srgbClr val="5F5F5F"/>
              </a:solidFill>
              <a:latin typeface="Avenir"/>
              <a:ea typeface="Avenir"/>
              <a:cs typeface="Avenir"/>
              <a:sym typeface="Avenir"/>
            </a:endParaRPr>
          </a:p>
          <a:p>
            <a:pPr indent="-304800" lvl="0" marL="342900" marR="0" rtl="0" algn="l">
              <a:lnSpc>
                <a:spcPct val="100000"/>
              </a:lnSpc>
              <a:spcBef>
                <a:spcPts val="0"/>
              </a:spcBef>
              <a:spcAft>
                <a:spcPts val="0"/>
              </a:spcAft>
              <a:buClr>
                <a:srgbClr val="5F5F5F"/>
              </a:buClr>
              <a:buSzPts val="2200"/>
              <a:buFont typeface="Avenir"/>
              <a:buChar char="●"/>
            </a:pPr>
            <a:r>
              <a:rPr b="0" i="0" lang="en-US" sz="2200" u="none" cap="none" strike="noStrike">
                <a:solidFill>
                  <a:srgbClr val="5F5F5F"/>
                </a:solidFill>
                <a:latin typeface="Avenir"/>
                <a:ea typeface="Avenir"/>
                <a:cs typeface="Avenir"/>
                <a:sym typeface="Avenir"/>
              </a:rPr>
              <a:t>Vague</a:t>
            </a:r>
            <a:endParaRPr b="0" i="0" sz="2200" u="none" cap="none" strike="noStrike">
              <a:solidFill>
                <a:srgbClr val="5F5F5F"/>
              </a:solidFill>
              <a:latin typeface="Avenir"/>
              <a:ea typeface="Avenir"/>
              <a:cs typeface="Avenir"/>
              <a:sym typeface="Avenir"/>
            </a:endParaRPr>
          </a:p>
        </p:txBody>
      </p:sp>
      <p:sp>
        <p:nvSpPr>
          <p:cNvPr id="239" name="Google Shape;239;g27c1d67c741_0_62"/>
          <p:cNvSpPr txBox="1"/>
          <p:nvPr/>
        </p:nvSpPr>
        <p:spPr>
          <a:xfrm>
            <a:off x="3708425" y="1369900"/>
            <a:ext cx="5041800" cy="27243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none" cap="none" strike="noStrike">
                <a:solidFill>
                  <a:srgbClr val="5F5F5F"/>
                </a:solidFill>
                <a:latin typeface="Avenir"/>
                <a:ea typeface="Avenir"/>
                <a:cs typeface="Avenir"/>
                <a:sym typeface="Avenir"/>
              </a:rPr>
              <a:t>“I’m starting a BIBLE STUDY because </a:t>
            </a:r>
            <a:br>
              <a:rPr b="0" i="0" lang="en-US" sz="2100" u="none" cap="none" strike="noStrike">
                <a:solidFill>
                  <a:srgbClr val="5F5F5F"/>
                </a:solidFill>
                <a:latin typeface="Avenir"/>
                <a:ea typeface="Avenir"/>
                <a:cs typeface="Avenir"/>
                <a:sym typeface="Avenir"/>
              </a:rPr>
            </a:br>
            <a:r>
              <a:rPr b="0" i="0" lang="en-US" sz="2100" u="none" cap="none" strike="noStrike">
                <a:solidFill>
                  <a:srgbClr val="5F5F5F"/>
                </a:solidFill>
                <a:latin typeface="Avenir"/>
                <a:ea typeface="Avenir"/>
                <a:cs typeface="Avenir"/>
                <a:sym typeface="Avenir"/>
              </a:rPr>
              <a:t>I want to help people seek the Lord. We want to create a safe place for Christians to gather amidst the increasingly hostile secular society. We want a place for mature Christians to grow, not just baby Christians. We need a diet of meat, </a:t>
            </a:r>
            <a:br>
              <a:rPr b="0" i="0" lang="en-US" sz="2100" u="none" cap="none" strike="noStrike">
                <a:solidFill>
                  <a:srgbClr val="5F5F5F"/>
                </a:solidFill>
                <a:latin typeface="Avenir"/>
                <a:ea typeface="Avenir"/>
                <a:cs typeface="Avenir"/>
                <a:sym typeface="Avenir"/>
              </a:rPr>
            </a:br>
            <a:r>
              <a:rPr b="0" i="0" lang="en-US" sz="2100" u="none" cap="none" strike="noStrike">
                <a:solidFill>
                  <a:srgbClr val="5F5F5F"/>
                </a:solidFill>
                <a:latin typeface="Avenir"/>
                <a:ea typeface="Avenir"/>
                <a:cs typeface="Avenir"/>
                <a:sym typeface="Avenir"/>
              </a:rPr>
              <a:t>not milk.” </a:t>
            </a:r>
            <a:r>
              <a:rPr b="0" baseline="-25000" i="0" lang="en-US" sz="2100" u="none" cap="none" strike="noStrike">
                <a:solidFill>
                  <a:srgbClr val="5F5F5F"/>
                </a:solidFill>
                <a:latin typeface="Avenir"/>
                <a:ea typeface="Avenir"/>
                <a:cs typeface="Avenir"/>
                <a:sym typeface="Avenir"/>
              </a:rPr>
              <a:t>(1 Cor 3:2) </a:t>
            </a:r>
            <a:r>
              <a:rPr b="0" i="0" lang="en-US" sz="2100" u="none" cap="none" strike="noStrike">
                <a:solidFill>
                  <a:srgbClr val="5F5F5F"/>
                </a:solidFill>
                <a:latin typeface="Avenir"/>
                <a:ea typeface="Avenir"/>
                <a:cs typeface="Avenir"/>
                <a:sym typeface="Avenir"/>
              </a:rPr>
              <a:t> </a:t>
            </a:r>
            <a:endParaRPr b="0" i="0" sz="2100" u="none" cap="none" strike="noStrike">
              <a:solidFill>
                <a:srgbClr val="5F5F5F"/>
              </a:solidFill>
              <a:latin typeface="Avenir"/>
              <a:ea typeface="Avenir"/>
              <a:cs typeface="Avenir"/>
              <a:sym typeface="Avenir"/>
            </a:endParaRPr>
          </a:p>
        </p:txBody>
      </p:sp>
      <p:sp>
        <p:nvSpPr>
          <p:cNvPr id="240" name="Google Shape;240;g27c1d67c741_0_62"/>
          <p:cNvSpPr txBox="1"/>
          <p:nvPr/>
        </p:nvSpPr>
        <p:spPr>
          <a:xfrm>
            <a:off x="5098350" y="721106"/>
            <a:ext cx="2250000" cy="3849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6880"/>
                </a:solidFill>
                <a:latin typeface="Avenir"/>
                <a:ea typeface="Avenir"/>
                <a:cs typeface="Avenir"/>
                <a:sym typeface="Avenir"/>
              </a:rPr>
              <a:t>Example #1:</a:t>
            </a:r>
            <a:endParaRPr b="0" i="0" sz="1600" u="none" cap="none" strike="noStrike">
              <a:solidFill>
                <a:srgbClr val="006880"/>
              </a:solidFill>
              <a:latin typeface="Avenir"/>
              <a:ea typeface="Avenir"/>
              <a:cs typeface="Avenir"/>
              <a:sym typeface="Aveni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g27c1d67c741_0_77"/>
          <p:cNvSpPr/>
          <p:nvPr/>
        </p:nvSpPr>
        <p:spPr>
          <a:xfrm>
            <a:off x="3410063" y="1136681"/>
            <a:ext cx="5626500" cy="3191100"/>
          </a:xfrm>
          <a:prstGeom prst="wedgeRoundRectCallout">
            <a:avLst>
              <a:gd fmla="val 22286" name="adj1"/>
              <a:gd fmla="val 58982" name="adj2"/>
              <a:gd fmla="val 0" name="adj3"/>
            </a:avLst>
          </a:prstGeom>
          <a:solidFill>
            <a:srgbClr val="EFEFEF"/>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venir"/>
              <a:ea typeface="Avenir"/>
              <a:cs typeface="Avenir"/>
              <a:sym typeface="Avenir"/>
            </a:endParaRPr>
          </a:p>
        </p:txBody>
      </p:sp>
      <p:sp>
        <p:nvSpPr>
          <p:cNvPr id="247" name="Google Shape;247;g27c1d67c741_0_77"/>
          <p:cNvSpPr txBox="1"/>
          <p:nvPr/>
        </p:nvSpPr>
        <p:spPr>
          <a:xfrm>
            <a:off x="5098350" y="721106"/>
            <a:ext cx="2250000" cy="3849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6880"/>
                </a:solidFill>
                <a:latin typeface="Avenir"/>
                <a:ea typeface="Avenir"/>
                <a:cs typeface="Avenir"/>
                <a:sym typeface="Avenir"/>
              </a:rPr>
              <a:t>Example #2:</a:t>
            </a:r>
            <a:endParaRPr b="0" i="0" sz="1600" u="none" cap="none" strike="noStrike">
              <a:solidFill>
                <a:srgbClr val="006880"/>
              </a:solidFill>
              <a:latin typeface="Avenir"/>
              <a:ea typeface="Avenir"/>
              <a:cs typeface="Avenir"/>
              <a:sym typeface="Avenir"/>
            </a:endParaRPr>
          </a:p>
        </p:txBody>
      </p:sp>
      <p:sp>
        <p:nvSpPr>
          <p:cNvPr id="248" name="Google Shape;248;g27c1d67c741_0_77"/>
          <p:cNvSpPr txBox="1"/>
          <p:nvPr>
            <p:ph type="title"/>
          </p:nvPr>
        </p:nvSpPr>
        <p:spPr>
          <a:xfrm>
            <a:off x="445125" y="229525"/>
            <a:ext cx="8520600" cy="572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SzPts val="2400"/>
              <a:buNone/>
            </a:pPr>
            <a:r>
              <a:rPr lang="en-US">
                <a:extLst>
                  <a:ext uri="http://customooxmlschemas.google.com/">
                    <go:slidesCustomData xmlns:go="http://customooxmlschemas.google.com/" textRoundtripDataId="18"/>
                  </a:ext>
                </a:extLst>
              </a:rPr>
              <a:t>Learning from a </a:t>
            </a:r>
            <a:r>
              <a:rPr lang="en-US">
                <a:solidFill>
                  <a:srgbClr val="E76127"/>
                </a:solidFill>
                <a:extLst>
                  <a:ext uri="http://customooxmlschemas.google.com/">
                    <go:slidesCustomData xmlns:go="http://customooxmlschemas.google.com/" textRoundtripDataId="19"/>
                  </a:ext>
                </a:extLst>
              </a:rPr>
              <a:t>COMPELLING</a:t>
            </a:r>
            <a:r>
              <a:rPr lang="en-US">
                <a:extLst>
                  <a:ext uri="http://customooxmlschemas.google.com/">
                    <go:slidesCustomData xmlns:go="http://customooxmlschemas.google.com/" textRoundtripDataId="20"/>
                  </a:ext>
                </a:extLst>
              </a:rPr>
              <a:t> </a:t>
            </a:r>
            <a:r>
              <a:rPr lang="en-US">
                <a:extLst>
                  <a:ext uri="http://customooxmlschemas.google.com/">
                    <go:slidesCustomData xmlns:go="http://customooxmlschemas.google.com/" textRoundtripDataId="21"/>
                  </a:ext>
                </a:extLst>
              </a:rPr>
              <a:t>Invitation</a:t>
            </a:r>
            <a:endParaRPr/>
          </a:p>
        </p:txBody>
      </p:sp>
      <p:sp>
        <p:nvSpPr>
          <p:cNvPr id="249" name="Google Shape;249;g27c1d67c741_0_77"/>
          <p:cNvSpPr txBox="1"/>
          <p:nvPr/>
        </p:nvSpPr>
        <p:spPr>
          <a:xfrm>
            <a:off x="445219" y="802144"/>
            <a:ext cx="2893800" cy="36804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E76127"/>
                </a:solidFill>
                <a:latin typeface="Avenir"/>
                <a:ea typeface="Avenir"/>
                <a:cs typeface="Avenir"/>
                <a:sym typeface="Avenir"/>
              </a:rPr>
              <a:t>Compelling Invitations are:</a:t>
            </a:r>
            <a:endParaRPr b="1" i="0" sz="1800" u="none" cap="none" strike="noStrike">
              <a:solidFill>
                <a:srgbClr val="E76127"/>
              </a:solidFill>
              <a:latin typeface="Avenir"/>
              <a:ea typeface="Avenir"/>
              <a:cs typeface="Avenir"/>
              <a:sym typeface="Avenir"/>
            </a:endParaRPr>
          </a:p>
          <a:p>
            <a:pPr indent="-304800" lvl="0" marL="342900" marR="0" rtl="0" algn="l">
              <a:lnSpc>
                <a:spcPct val="100000"/>
              </a:lnSpc>
              <a:spcBef>
                <a:spcPts val="0"/>
              </a:spcBef>
              <a:spcAft>
                <a:spcPts val="0"/>
              </a:spcAft>
              <a:buClr>
                <a:srgbClr val="58595B"/>
              </a:buClr>
              <a:buSzPts val="2200"/>
              <a:buFont typeface="Avenir"/>
              <a:buChar char="●"/>
            </a:pPr>
            <a:r>
              <a:rPr b="0" i="0" lang="en-US" sz="2200" u="none" cap="none" strike="noStrike">
                <a:solidFill>
                  <a:srgbClr val="58595B"/>
                </a:solidFill>
                <a:latin typeface="Avenir"/>
                <a:ea typeface="Avenir"/>
                <a:cs typeface="Avenir"/>
                <a:sym typeface="Avenir"/>
              </a:rPr>
              <a:t>Personal </a:t>
            </a:r>
            <a:endParaRPr b="0" i="0" sz="2200" u="none" cap="none" strike="noStrike">
              <a:solidFill>
                <a:srgbClr val="58595B"/>
              </a:solidFill>
              <a:latin typeface="Avenir"/>
              <a:ea typeface="Avenir"/>
              <a:cs typeface="Avenir"/>
              <a:sym typeface="Avenir"/>
            </a:endParaRPr>
          </a:p>
          <a:p>
            <a:pPr indent="-304800" lvl="0" marL="342900" marR="0" rtl="0" algn="l">
              <a:lnSpc>
                <a:spcPct val="100000"/>
              </a:lnSpc>
              <a:spcBef>
                <a:spcPts val="0"/>
              </a:spcBef>
              <a:spcAft>
                <a:spcPts val="0"/>
              </a:spcAft>
              <a:buClr>
                <a:srgbClr val="58595B"/>
              </a:buClr>
              <a:buSzPts val="2200"/>
              <a:buFont typeface="Avenir"/>
              <a:buChar char="●"/>
            </a:pPr>
            <a:r>
              <a:rPr b="0" i="0" lang="en-US" sz="2200" u="none" cap="none" strike="noStrike">
                <a:solidFill>
                  <a:srgbClr val="58595B"/>
                </a:solidFill>
                <a:latin typeface="Avenir"/>
                <a:ea typeface="Avenir"/>
                <a:cs typeface="Avenir"/>
                <a:sym typeface="Avenir"/>
              </a:rPr>
              <a:t>Relevant</a:t>
            </a:r>
            <a:endParaRPr b="0" i="0" sz="2200" u="none" cap="none" strike="noStrike">
              <a:solidFill>
                <a:srgbClr val="58595B"/>
              </a:solidFill>
              <a:latin typeface="Avenir"/>
              <a:ea typeface="Avenir"/>
              <a:cs typeface="Avenir"/>
              <a:sym typeface="Avenir"/>
            </a:endParaRPr>
          </a:p>
          <a:p>
            <a:pPr indent="-304800" lvl="0" marL="342900" marR="0" rtl="0" algn="l">
              <a:lnSpc>
                <a:spcPct val="100000"/>
              </a:lnSpc>
              <a:spcBef>
                <a:spcPts val="0"/>
              </a:spcBef>
              <a:spcAft>
                <a:spcPts val="0"/>
              </a:spcAft>
              <a:buClr>
                <a:srgbClr val="58595B"/>
              </a:buClr>
              <a:buSzPts val="2200"/>
              <a:buFont typeface="Avenir"/>
              <a:buChar char="●"/>
            </a:pPr>
            <a:r>
              <a:rPr b="0" i="0" lang="en-US" sz="2200" u="none" cap="none" strike="noStrike">
                <a:solidFill>
                  <a:srgbClr val="58595B"/>
                </a:solidFill>
                <a:latin typeface="Avenir"/>
                <a:ea typeface="Avenir"/>
                <a:cs typeface="Avenir"/>
                <a:sym typeface="Avenir"/>
              </a:rPr>
              <a:t>Practical</a:t>
            </a:r>
            <a:endParaRPr b="0" i="0" sz="2200" u="none" cap="none" strike="noStrike">
              <a:solidFill>
                <a:srgbClr val="58595B"/>
              </a:solidFill>
              <a:latin typeface="Avenir"/>
              <a:ea typeface="Avenir"/>
              <a:cs typeface="Avenir"/>
              <a:sym typeface="Avenir"/>
            </a:endParaRPr>
          </a:p>
        </p:txBody>
      </p:sp>
      <p:sp>
        <p:nvSpPr>
          <p:cNvPr id="250" name="Google Shape;250;g27c1d67c741_0_77"/>
          <p:cNvSpPr txBox="1"/>
          <p:nvPr/>
        </p:nvSpPr>
        <p:spPr>
          <a:xfrm>
            <a:off x="3736856" y="1485425"/>
            <a:ext cx="5115300" cy="24783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58595B"/>
                </a:solidFill>
                <a:latin typeface="Avenir"/>
                <a:ea typeface="Avenir"/>
                <a:cs typeface="Avenir"/>
                <a:sym typeface="Avenir"/>
              </a:rPr>
              <a:t>A few years ago, I had a lot of doubts. My friends created</a:t>
            </a:r>
            <a:r>
              <a:rPr b="0" i="0" lang="en-US" sz="1900" u="none" cap="none" strike="noStrike">
                <a:solidFill>
                  <a:srgbClr val="58595B"/>
                </a:solidFill>
                <a:latin typeface="Avenir"/>
                <a:ea typeface="Avenir"/>
                <a:cs typeface="Avenir"/>
                <a:sym typeface="Avenir"/>
                <a:extLst>
                  <a:ext uri="http://customooxmlschemas.google.com/">
                    <go:slidesCustomData xmlns:go="http://customooxmlschemas.google.com/" textRoundtripDataId="22"/>
                  </a:ext>
                </a:extLst>
              </a:rPr>
              <a:t> </a:t>
            </a:r>
            <a:r>
              <a:rPr b="0" i="0" lang="en-US" sz="1900" u="none" cap="none" strike="noStrike">
                <a:solidFill>
                  <a:srgbClr val="58595B"/>
                </a:solidFill>
                <a:latin typeface="Avenir"/>
                <a:ea typeface="Avenir"/>
                <a:cs typeface="Avenir"/>
                <a:sym typeface="Avenir"/>
              </a:rPr>
              <a:t>a safe place where I could explore faith at my own speed. Turns out, Jesus has some great ideas for helping us grow in very practical ways. Are you free next Tuesday to discuss Jesus’ teachings and try them out? If you feel more comfortable bringing a friend, the more the merrier!</a:t>
            </a:r>
            <a:r>
              <a:rPr b="0" i="0" lang="en-US" sz="1700" u="none" cap="none" strike="noStrike">
                <a:solidFill>
                  <a:srgbClr val="58595B"/>
                </a:solidFill>
                <a:latin typeface="Avenir"/>
                <a:ea typeface="Avenir"/>
                <a:cs typeface="Avenir"/>
                <a:sym typeface="Avenir"/>
              </a:rPr>
              <a:t> </a:t>
            </a:r>
            <a:endParaRPr b="0" i="0" sz="1700" u="none" cap="none" strike="noStrike">
              <a:solidFill>
                <a:srgbClr val="58595B"/>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ns">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InterVarsity Light Background">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ns">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2018-09-11T19:52:11Z</dcterms:created>
  <dc:creator>Baylon, Eleanor Soscano</dc:creator>
</cp:coreProperties>
</file>